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99" r:id="rId6"/>
    <p:sldId id="534" r:id="rId7"/>
    <p:sldId id="535" r:id="rId8"/>
    <p:sldId id="537" r:id="rId9"/>
    <p:sldId id="539" r:id="rId10"/>
    <p:sldId id="538" r:id="rId11"/>
    <p:sldId id="540" r:id="rId12"/>
    <p:sldId id="542" r:id="rId13"/>
    <p:sldId id="541" r:id="rId14"/>
  </p:sldIdLst>
  <p:sldSz cx="18062575" cy="10160000"/>
  <p:notesSz cx="16256000" cy="1016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A2C"/>
    <a:srgbClr val="0000FF"/>
    <a:srgbClr val="CC0000"/>
    <a:srgbClr val="98387F"/>
    <a:srgbClr val="B21E92"/>
    <a:srgbClr val="650557"/>
    <a:srgbClr val="323232"/>
    <a:srgbClr val="C2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94" autoAdjust="0"/>
  </p:normalViewPr>
  <p:slideViewPr>
    <p:cSldViewPr>
      <p:cViewPr varScale="1">
        <p:scale>
          <a:sx n="71" d="100"/>
          <a:sy n="71" d="100"/>
        </p:scale>
        <p:origin x="798" y="78"/>
      </p:cViewPr>
      <p:guideLst>
        <p:guide orient="horz" pos="288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33590-B983-EA4A-A342-814E22012A8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41863" y="762000"/>
            <a:ext cx="6772275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826000"/>
            <a:ext cx="13004800" cy="4572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DAC3-0D79-244F-8062-682BA6D8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4693" y="3149600"/>
            <a:ext cx="1535318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09386" y="5689600"/>
            <a:ext cx="1264380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A0EF-B97C-44ED-A65D-E0D6EC91F0AA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BB15-6E95-4011-87CF-A5B7561DDDB6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3129" y="2336800"/>
            <a:ext cx="78572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02226" y="2336800"/>
            <a:ext cx="78572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6741-BFD8-4D9C-AF47-6B6E19B1B65E}" type="datetime1">
              <a:rPr lang="en-US" smtClean="0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9556" y="548782"/>
            <a:ext cx="710508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0286-7F1D-4D24-8539-B1EE140810D9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351B757-E069-7C06-648F-E7268B6A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35" y="799290"/>
            <a:ext cx="1883870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7451-774B-4BD5-A30D-4E80B3FCE365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799" y="1881137"/>
            <a:ext cx="37000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6312" y="2860963"/>
            <a:ext cx="15189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1276" y="9448800"/>
            <a:ext cx="5780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3129" y="9448800"/>
            <a:ext cx="41543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A0D6-004C-4554-BFDD-2D29F7F540A6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05054" y="9448800"/>
            <a:ext cx="41543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67872" y="548782"/>
            <a:ext cx="3841708" cy="967740"/>
            <a:chOff x="764585" y="548782"/>
            <a:chExt cx="3841708" cy="967740"/>
          </a:xfrm>
        </p:grpSpPr>
        <p:sp>
          <p:nvSpPr>
            <p:cNvPr id="3" name="object 3"/>
            <p:cNvSpPr/>
            <p:nvPr/>
          </p:nvSpPr>
          <p:spPr>
            <a:xfrm>
              <a:off x="764585" y="548782"/>
              <a:ext cx="639445" cy="967740"/>
            </a:xfrm>
            <a:custGeom>
              <a:avLst/>
              <a:gdLst/>
              <a:ahLst/>
              <a:cxnLst/>
              <a:rect l="l" t="t" r="r" b="b"/>
              <a:pathLst>
                <a:path w="639444" h="967740">
                  <a:moveTo>
                    <a:pt x="287279" y="83769"/>
                  </a:moveTo>
                  <a:lnTo>
                    <a:pt x="266153" y="83769"/>
                  </a:lnTo>
                  <a:lnTo>
                    <a:pt x="22275" y="393217"/>
                  </a:lnTo>
                  <a:lnTo>
                    <a:pt x="221437" y="481114"/>
                  </a:lnTo>
                  <a:lnTo>
                    <a:pt x="249072" y="967168"/>
                  </a:lnTo>
                  <a:lnTo>
                    <a:pt x="267233" y="501319"/>
                  </a:lnTo>
                  <a:lnTo>
                    <a:pt x="367134" y="501319"/>
                  </a:lnTo>
                  <a:lnTo>
                    <a:pt x="269316" y="447929"/>
                  </a:lnTo>
                  <a:lnTo>
                    <a:pt x="270409" y="419874"/>
                  </a:lnTo>
                  <a:lnTo>
                    <a:pt x="217957" y="419874"/>
                  </a:lnTo>
                  <a:lnTo>
                    <a:pt x="103149" y="357212"/>
                  </a:lnTo>
                  <a:lnTo>
                    <a:pt x="287279" y="83769"/>
                  </a:lnTo>
                  <a:close/>
                </a:path>
                <a:path w="639444" h="967740">
                  <a:moveTo>
                    <a:pt x="367134" y="501319"/>
                  </a:moveTo>
                  <a:lnTo>
                    <a:pt x="267233" y="501319"/>
                  </a:lnTo>
                  <a:lnTo>
                    <a:pt x="639025" y="665403"/>
                  </a:lnTo>
                  <a:lnTo>
                    <a:pt x="568478" y="595134"/>
                  </a:lnTo>
                  <a:lnTo>
                    <a:pt x="539013" y="595134"/>
                  </a:lnTo>
                  <a:lnTo>
                    <a:pt x="367134" y="501319"/>
                  </a:lnTo>
                  <a:close/>
                </a:path>
                <a:path w="639444" h="967740">
                  <a:moveTo>
                    <a:pt x="337902" y="365467"/>
                  </a:moveTo>
                  <a:lnTo>
                    <a:pt x="272529" y="365467"/>
                  </a:lnTo>
                  <a:lnTo>
                    <a:pt x="539013" y="595134"/>
                  </a:lnTo>
                  <a:lnTo>
                    <a:pt x="568478" y="595134"/>
                  </a:lnTo>
                  <a:lnTo>
                    <a:pt x="337902" y="365467"/>
                  </a:lnTo>
                  <a:close/>
                </a:path>
                <a:path w="639444" h="967740">
                  <a:moveTo>
                    <a:pt x="207467" y="235546"/>
                  </a:moveTo>
                  <a:lnTo>
                    <a:pt x="217957" y="419874"/>
                  </a:lnTo>
                  <a:lnTo>
                    <a:pt x="270409" y="419874"/>
                  </a:lnTo>
                  <a:lnTo>
                    <a:pt x="272529" y="365467"/>
                  </a:lnTo>
                  <a:lnTo>
                    <a:pt x="337902" y="365467"/>
                  </a:lnTo>
                  <a:lnTo>
                    <a:pt x="207467" y="235546"/>
                  </a:lnTo>
                  <a:close/>
                </a:path>
                <a:path w="639444" h="967740">
                  <a:moveTo>
                    <a:pt x="343687" y="0"/>
                  </a:moveTo>
                  <a:lnTo>
                    <a:pt x="0" y="229920"/>
                  </a:lnTo>
                  <a:lnTo>
                    <a:pt x="266153" y="83769"/>
                  </a:lnTo>
                  <a:lnTo>
                    <a:pt x="287279" y="83769"/>
                  </a:lnTo>
                  <a:lnTo>
                    <a:pt x="343687" y="0"/>
                  </a:lnTo>
                  <a:close/>
                </a:path>
              </a:pathLst>
            </a:custGeom>
            <a:solidFill>
              <a:srgbClr val="CF0A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032003" y="874542"/>
              <a:ext cx="2574290" cy="283210"/>
            </a:xfrm>
            <a:custGeom>
              <a:avLst/>
              <a:gdLst/>
              <a:ahLst/>
              <a:cxnLst/>
              <a:rect l="l" t="t" r="r" b="b"/>
              <a:pathLst>
                <a:path w="2574290" h="283209">
                  <a:moveTo>
                    <a:pt x="2562854" y="83578"/>
                  </a:moveTo>
                  <a:lnTo>
                    <a:pt x="2501468" y="83578"/>
                  </a:lnTo>
                  <a:lnTo>
                    <a:pt x="2522068" y="85818"/>
                  </a:lnTo>
                  <a:lnTo>
                    <a:pt x="2535337" y="92243"/>
                  </a:lnTo>
                  <a:lnTo>
                    <a:pt x="2542464" y="102470"/>
                  </a:lnTo>
                  <a:lnTo>
                    <a:pt x="2544531" y="115747"/>
                  </a:lnTo>
                  <a:lnTo>
                    <a:pt x="2544584" y="132334"/>
                  </a:lnTo>
                  <a:lnTo>
                    <a:pt x="2492844" y="132334"/>
                  </a:lnTo>
                  <a:lnTo>
                    <a:pt x="2470521" y="135391"/>
                  </a:lnTo>
                  <a:lnTo>
                    <a:pt x="2454074" y="144357"/>
                  </a:lnTo>
                  <a:lnTo>
                    <a:pt x="2443910" y="158919"/>
                  </a:lnTo>
                  <a:lnTo>
                    <a:pt x="2440432" y="178765"/>
                  </a:lnTo>
                  <a:lnTo>
                    <a:pt x="2444314" y="198963"/>
                  </a:lnTo>
                  <a:lnTo>
                    <a:pt x="2455319" y="213968"/>
                  </a:lnTo>
                  <a:lnTo>
                    <a:pt x="2472482" y="223311"/>
                  </a:lnTo>
                  <a:lnTo>
                    <a:pt x="2494838" y="226529"/>
                  </a:lnTo>
                  <a:lnTo>
                    <a:pt x="2511110" y="225021"/>
                  </a:lnTo>
                  <a:lnTo>
                    <a:pt x="2525018" y="220684"/>
                  </a:lnTo>
                  <a:lnTo>
                    <a:pt x="2536438" y="213799"/>
                  </a:lnTo>
                  <a:lnTo>
                    <a:pt x="2545245" y="204647"/>
                  </a:lnTo>
                  <a:lnTo>
                    <a:pt x="2573769" y="204647"/>
                  </a:lnTo>
                  <a:lnTo>
                    <a:pt x="2573769" y="203974"/>
                  </a:lnTo>
                  <a:lnTo>
                    <a:pt x="2500134" y="203974"/>
                  </a:lnTo>
                  <a:lnTo>
                    <a:pt x="2487117" y="202519"/>
                  </a:lnTo>
                  <a:lnTo>
                    <a:pt x="2477547" y="198050"/>
                  </a:lnTo>
                  <a:lnTo>
                    <a:pt x="2471645" y="190408"/>
                  </a:lnTo>
                  <a:lnTo>
                    <a:pt x="2469742" y="180052"/>
                  </a:lnTo>
                  <a:lnTo>
                    <a:pt x="2469735" y="178765"/>
                  </a:lnTo>
                  <a:lnTo>
                    <a:pt x="2471452" y="167887"/>
                  </a:lnTo>
                  <a:lnTo>
                    <a:pt x="2477006" y="159948"/>
                  </a:lnTo>
                  <a:lnTo>
                    <a:pt x="2486415" y="155369"/>
                  </a:lnTo>
                  <a:lnTo>
                    <a:pt x="2499804" y="153898"/>
                  </a:lnTo>
                  <a:lnTo>
                    <a:pt x="2573769" y="153898"/>
                  </a:lnTo>
                  <a:lnTo>
                    <a:pt x="2573769" y="115747"/>
                  </a:lnTo>
                  <a:lnTo>
                    <a:pt x="2569220" y="91969"/>
                  </a:lnTo>
                  <a:lnTo>
                    <a:pt x="2562854" y="83578"/>
                  </a:lnTo>
                  <a:close/>
                </a:path>
                <a:path w="2574290" h="283209">
                  <a:moveTo>
                    <a:pt x="2573769" y="204647"/>
                  </a:moveTo>
                  <a:lnTo>
                    <a:pt x="2545245" y="204647"/>
                  </a:lnTo>
                  <a:lnTo>
                    <a:pt x="2545245" y="223875"/>
                  </a:lnTo>
                  <a:lnTo>
                    <a:pt x="2573769" y="223875"/>
                  </a:lnTo>
                  <a:lnTo>
                    <a:pt x="2573769" y="204647"/>
                  </a:lnTo>
                  <a:close/>
                </a:path>
                <a:path w="2574290" h="283209">
                  <a:moveTo>
                    <a:pt x="2573769" y="153898"/>
                  </a:moveTo>
                  <a:lnTo>
                    <a:pt x="2544584" y="153898"/>
                  </a:lnTo>
                  <a:lnTo>
                    <a:pt x="2544584" y="163182"/>
                  </a:lnTo>
                  <a:lnTo>
                    <a:pt x="2541511" y="180052"/>
                  </a:lnTo>
                  <a:lnTo>
                    <a:pt x="2532684" y="192908"/>
                  </a:lnTo>
                  <a:lnTo>
                    <a:pt x="2518695" y="201099"/>
                  </a:lnTo>
                  <a:lnTo>
                    <a:pt x="2500134" y="203974"/>
                  </a:lnTo>
                  <a:lnTo>
                    <a:pt x="2573769" y="203974"/>
                  </a:lnTo>
                  <a:lnTo>
                    <a:pt x="2573769" y="153898"/>
                  </a:lnTo>
                  <a:close/>
                </a:path>
                <a:path w="2574290" h="283209">
                  <a:moveTo>
                    <a:pt x="2503462" y="59372"/>
                  </a:moveTo>
                  <a:lnTo>
                    <a:pt x="2489780" y="59744"/>
                  </a:lnTo>
                  <a:lnTo>
                    <a:pt x="2475882" y="60861"/>
                  </a:lnTo>
                  <a:lnTo>
                    <a:pt x="2462173" y="62726"/>
                  </a:lnTo>
                  <a:lnTo>
                    <a:pt x="2449055" y="65341"/>
                  </a:lnTo>
                  <a:lnTo>
                    <a:pt x="2452052" y="87896"/>
                  </a:lnTo>
                  <a:lnTo>
                    <a:pt x="2465055" y="85811"/>
                  </a:lnTo>
                  <a:lnTo>
                    <a:pt x="2477503" y="84489"/>
                  </a:lnTo>
                  <a:lnTo>
                    <a:pt x="2489639" y="83785"/>
                  </a:lnTo>
                  <a:lnTo>
                    <a:pt x="2501468" y="83578"/>
                  </a:lnTo>
                  <a:lnTo>
                    <a:pt x="2562854" y="83578"/>
                  </a:lnTo>
                  <a:lnTo>
                    <a:pt x="2555779" y="74253"/>
                  </a:lnTo>
                  <a:lnTo>
                    <a:pt x="2533757" y="63191"/>
                  </a:lnTo>
                  <a:lnTo>
                    <a:pt x="2503462" y="59372"/>
                  </a:lnTo>
                  <a:close/>
                </a:path>
                <a:path w="2574290" h="283209">
                  <a:moveTo>
                    <a:pt x="2282888" y="62357"/>
                  </a:moveTo>
                  <a:lnTo>
                    <a:pt x="2254034" y="62357"/>
                  </a:lnTo>
                  <a:lnTo>
                    <a:pt x="2254034" y="223875"/>
                  </a:lnTo>
                  <a:lnTo>
                    <a:pt x="2283218" y="223875"/>
                  </a:lnTo>
                  <a:lnTo>
                    <a:pt x="2283218" y="138303"/>
                  </a:lnTo>
                  <a:lnTo>
                    <a:pt x="2287257" y="116544"/>
                  </a:lnTo>
                  <a:lnTo>
                    <a:pt x="2297858" y="100039"/>
                  </a:lnTo>
                  <a:lnTo>
                    <a:pt x="2311351" y="90551"/>
                  </a:lnTo>
                  <a:lnTo>
                    <a:pt x="2282888" y="90551"/>
                  </a:lnTo>
                  <a:lnTo>
                    <a:pt x="2282888" y="62357"/>
                  </a:lnTo>
                  <a:close/>
                </a:path>
                <a:path w="2574290" h="283209">
                  <a:moveTo>
                    <a:pt x="2384941" y="85902"/>
                  </a:moveTo>
                  <a:lnTo>
                    <a:pt x="2329662" y="85902"/>
                  </a:lnTo>
                  <a:lnTo>
                    <a:pt x="2345073" y="88244"/>
                  </a:lnTo>
                  <a:lnTo>
                    <a:pt x="2355697" y="95188"/>
                  </a:lnTo>
                  <a:lnTo>
                    <a:pt x="2361845" y="106610"/>
                  </a:lnTo>
                  <a:lnTo>
                    <a:pt x="2363825" y="122389"/>
                  </a:lnTo>
                  <a:lnTo>
                    <a:pt x="2363825" y="223875"/>
                  </a:lnTo>
                  <a:lnTo>
                    <a:pt x="2393010" y="223875"/>
                  </a:lnTo>
                  <a:lnTo>
                    <a:pt x="2393010" y="119075"/>
                  </a:lnTo>
                  <a:lnTo>
                    <a:pt x="2389642" y="94632"/>
                  </a:lnTo>
                  <a:lnTo>
                    <a:pt x="2384941" y="85902"/>
                  </a:lnTo>
                  <a:close/>
                </a:path>
                <a:path w="2574290" h="283209">
                  <a:moveTo>
                    <a:pt x="2338616" y="59372"/>
                  </a:moveTo>
                  <a:lnTo>
                    <a:pt x="2321230" y="61724"/>
                  </a:lnTo>
                  <a:lnTo>
                    <a:pt x="2305775" y="68241"/>
                  </a:lnTo>
                  <a:lnTo>
                    <a:pt x="2292808" y="78119"/>
                  </a:lnTo>
                  <a:lnTo>
                    <a:pt x="2282888" y="90551"/>
                  </a:lnTo>
                  <a:lnTo>
                    <a:pt x="2311351" y="90551"/>
                  </a:lnTo>
                  <a:lnTo>
                    <a:pt x="2312750" y="89566"/>
                  </a:lnTo>
                  <a:lnTo>
                    <a:pt x="2329662" y="85902"/>
                  </a:lnTo>
                  <a:lnTo>
                    <a:pt x="2384941" y="85902"/>
                  </a:lnTo>
                  <a:lnTo>
                    <a:pt x="2379495" y="75788"/>
                  </a:lnTo>
                  <a:lnTo>
                    <a:pt x="2362508" y="63662"/>
                  </a:lnTo>
                  <a:lnTo>
                    <a:pt x="2338616" y="59372"/>
                  </a:lnTo>
                  <a:close/>
                </a:path>
                <a:path w="2574290" h="283209">
                  <a:moveTo>
                    <a:pt x="2188403" y="83578"/>
                  </a:moveTo>
                  <a:lnTo>
                    <a:pt x="2127008" y="83578"/>
                  </a:lnTo>
                  <a:lnTo>
                    <a:pt x="2147614" y="85818"/>
                  </a:lnTo>
                  <a:lnTo>
                    <a:pt x="2160882" y="92243"/>
                  </a:lnTo>
                  <a:lnTo>
                    <a:pt x="2168006" y="102470"/>
                  </a:lnTo>
                  <a:lnTo>
                    <a:pt x="2170071" y="115747"/>
                  </a:lnTo>
                  <a:lnTo>
                    <a:pt x="2170125" y="132334"/>
                  </a:lnTo>
                  <a:lnTo>
                    <a:pt x="2118385" y="132334"/>
                  </a:lnTo>
                  <a:lnTo>
                    <a:pt x="2096063" y="135391"/>
                  </a:lnTo>
                  <a:lnTo>
                    <a:pt x="2079621" y="144357"/>
                  </a:lnTo>
                  <a:lnTo>
                    <a:pt x="2069461" y="158919"/>
                  </a:lnTo>
                  <a:lnTo>
                    <a:pt x="2065985" y="178765"/>
                  </a:lnTo>
                  <a:lnTo>
                    <a:pt x="2069865" y="198963"/>
                  </a:lnTo>
                  <a:lnTo>
                    <a:pt x="2080866" y="213968"/>
                  </a:lnTo>
                  <a:lnTo>
                    <a:pt x="2098024" y="223311"/>
                  </a:lnTo>
                  <a:lnTo>
                    <a:pt x="2120379" y="226529"/>
                  </a:lnTo>
                  <a:lnTo>
                    <a:pt x="2136651" y="225021"/>
                  </a:lnTo>
                  <a:lnTo>
                    <a:pt x="2150560" y="220684"/>
                  </a:lnTo>
                  <a:lnTo>
                    <a:pt x="2161984" y="213799"/>
                  </a:lnTo>
                  <a:lnTo>
                    <a:pt x="2170798" y="204647"/>
                  </a:lnTo>
                  <a:lnTo>
                    <a:pt x="2199322" y="204647"/>
                  </a:lnTo>
                  <a:lnTo>
                    <a:pt x="2199322" y="203974"/>
                  </a:lnTo>
                  <a:lnTo>
                    <a:pt x="2125687" y="203974"/>
                  </a:lnTo>
                  <a:lnTo>
                    <a:pt x="2112663" y="202519"/>
                  </a:lnTo>
                  <a:lnTo>
                    <a:pt x="2103089" y="198050"/>
                  </a:lnTo>
                  <a:lnTo>
                    <a:pt x="2097186" y="190408"/>
                  </a:lnTo>
                  <a:lnTo>
                    <a:pt x="2095282" y="180052"/>
                  </a:lnTo>
                  <a:lnTo>
                    <a:pt x="2095276" y="178765"/>
                  </a:lnTo>
                  <a:lnTo>
                    <a:pt x="2096993" y="167887"/>
                  </a:lnTo>
                  <a:lnTo>
                    <a:pt x="2102548" y="159948"/>
                  </a:lnTo>
                  <a:lnTo>
                    <a:pt x="2111961" y="155369"/>
                  </a:lnTo>
                  <a:lnTo>
                    <a:pt x="2125357" y="153898"/>
                  </a:lnTo>
                  <a:lnTo>
                    <a:pt x="2199322" y="153898"/>
                  </a:lnTo>
                  <a:lnTo>
                    <a:pt x="2199322" y="115747"/>
                  </a:lnTo>
                  <a:lnTo>
                    <a:pt x="2194771" y="91969"/>
                  </a:lnTo>
                  <a:lnTo>
                    <a:pt x="2188403" y="83578"/>
                  </a:lnTo>
                  <a:close/>
                </a:path>
                <a:path w="2574290" h="283209">
                  <a:moveTo>
                    <a:pt x="2199322" y="204647"/>
                  </a:moveTo>
                  <a:lnTo>
                    <a:pt x="2170798" y="204647"/>
                  </a:lnTo>
                  <a:lnTo>
                    <a:pt x="2170798" y="223875"/>
                  </a:lnTo>
                  <a:lnTo>
                    <a:pt x="2199322" y="223875"/>
                  </a:lnTo>
                  <a:lnTo>
                    <a:pt x="2199322" y="204647"/>
                  </a:lnTo>
                  <a:close/>
                </a:path>
                <a:path w="2574290" h="283209">
                  <a:moveTo>
                    <a:pt x="2199322" y="153898"/>
                  </a:moveTo>
                  <a:lnTo>
                    <a:pt x="2170125" y="153898"/>
                  </a:lnTo>
                  <a:lnTo>
                    <a:pt x="2170125" y="163182"/>
                  </a:lnTo>
                  <a:lnTo>
                    <a:pt x="2167051" y="180052"/>
                  </a:lnTo>
                  <a:lnTo>
                    <a:pt x="2158226" y="192908"/>
                  </a:lnTo>
                  <a:lnTo>
                    <a:pt x="2144241" y="201099"/>
                  </a:lnTo>
                  <a:lnTo>
                    <a:pt x="2125687" y="203974"/>
                  </a:lnTo>
                  <a:lnTo>
                    <a:pt x="2199322" y="203974"/>
                  </a:lnTo>
                  <a:lnTo>
                    <a:pt x="2199322" y="153898"/>
                  </a:lnTo>
                  <a:close/>
                </a:path>
                <a:path w="2574290" h="283209">
                  <a:moveTo>
                    <a:pt x="2129002" y="59372"/>
                  </a:moveTo>
                  <a:lnTo>
                    <a:pt x="2115327" y="59744"/>
                  </a:lnTo>
                  <a:lnTo>
                    <a:pt x="2101434" y="60861"/>
                  </a:lnTo>
                  <a:lnTo>
                    <a:pt x="2087726" y="62726"/>
                  </a:lnTo>
                  <a:lnTo>
                    <a:pt x="2074608" y="65341"/>
                  </a:lnTo>
                  <a:lnTo>
                    <a:pt x="2077592" y="87896"/>
                  </a:lnTo>
                  <a:lnTo>
                    <a:pt x="2090597" y="85811"/>
                  </a:lnTo>
                  <a:lnTo>
                    <a:pt x="2103048" y="84489"/>
                  </a:lnTo>
                  <a:lnTo>
                    <a:pt x="2115185" y="83785"/>
                  </a:lnTo>
                  <a:lnTo>
                    <a:pt x="2127008" y="83578"/>
                  </a:lnTo>
                  <a:lnTo>
                    <a:pt x="2188403" y="83578"/>
                  </a:lnTo>
                  <a:lnTo>
                    <a:pt x="2181326" y="74253"/>
                  </a:lnTo>
                  <a:lnTo>
                    <a:pt x="2159299" y="63191"/>
                  </a:lnTo>
                  <a:lnTo>
                    <a:pt x="2129002" y="59372"/>
                  </a:lnTo>
                  <a:close/>
                </a:path>
                <a:path w="2574290" h="283209">
                  <a:moveTo>
                    <a:pt x="2018550" y="0"/>
                  </a:moveTo>
                  <a:lnTo>
                    <a:pt x="1989366" y="0"/>
                  </a:lnTo>
                  <a:lnTo>
                    <a:pt x="1989366" y="35483"/>
                  </a:lnTo>
                  <a:lnTo>
                    <a:pt x="2018550" y="35483"/>
                  </a:lnTo>
                  <a:lnTo>
                    <a:pt x="2018550" y="0"/>
                  </a:lnTo>
                  <a:close/>
                </a:path>
                <a:path w="2574290" h="283209">
                  <a:moveTo>
                    <a:pt x="1950224" y="257378"/>
                  </a:moveTo>
                  <a:lnTo>
                    <a:pt x="1948573" y="280263"/>
                  </a:lnTo>
                  <a:lnTo>
                    <a:pt x="1955203" y="281927"/>
                  </a:lnTo>
                  <a:lnTo>
                    <a:pt x="1966150" y="282917"/>
                  </a:lnTo>
                  <a:lnTo>
                    <a:pt x="1972449" y="282917"/>
                  </a:lnTo>
                  <a:lnTo>
                    <a:pt x="1991408" y="279901"/>
                  </a:lnTo>
                  <a:lnTo>
                    <a:pt x="2005949" y="270727"/>
                  </a:lnTo>
                  <a:lnTo>
                    <a:pt x="2012966" y="259041"/>
                  </a:lnTo>
                  <a:lnTo>
                    <a:pt x="1961832" y="259041"/>
                  </a:lnTo>
                  <a:lnTo>
                    <a:pt x="1956193" y="258368"/>
                  </a:lnTo>
                  <a:lnTo>
                    <a:pt x="1950224" y="257378"/>
                  </a:lnTo>
                  <a:close/>
                </a:path>
                <a:path w="2574290" h="283209">
                  <a:moveTo>
                    <a:pt x="2018550" y="62357"/>
                  </a:moveTo>
                  <a:lnTo>
                    <a:pt x="1989366" y="62357"/>
                  </a:lnTo>
                  <a:lnTo>
                    <a:pt x="1989255" y="233172"/>
                  </a:lnTo>
                  <a:lnTo>
                    <a:pt x="1988386" y="243643"/>
                  </a:lnTo>
                  <a:lnTo>
                    <a:pt x="1985011" y="252155"/>
                  </a:lnTo>
                  <a:lnTo>
                    <a:pt x="1978591" y="257309"/>
                  </a:lnTo>
                  <a:lnTo>
                    <a:pt x="1968474" y="259041"/>
                  </a:lnTo>
                  <a:lnTo>
                    <a:pt x="2012966" y="259041"/>
                  </a:lnTo>
                  <a:lnTo>
                    <a:pt x="2015265" y="255212"/>
                  </a:lnTo>
                  <a:lnTo>
                    <a:pt x="2018550" y="233172"/>
                  </a:lnTo>
                  <a:lnTo>
                    <a:pt x="2018550" y="62357"/>
                  </a:lnTo>
                  <a:close/>
                </a:path>
                <a:path w="2574290" h="283209">
                  <a:moveTo>
                    <a:pt x="1903133" y="2984"/>
                  </a:moveTo>
                  <a:lnTo>
                    <a:pt x="1874278" y="2984"/>
                  </a:lnTo>
                  <a:lnTo>
                    <a:pt x="1874278" y="177774"/>
                  </a:lnTo>
                  <a:lnTo>
                    <a:pt x="1877656" y="199511"/>
                  </a:lnTo>
                  <a:lnTo>
                    <a:pt x="1887127" y="214344"/>
                  </a:lnTo>
                  <a:lnTo>
                    <a:pt x="1901699" y="222833"/>
                  </a:lnTo>
                  <a:lnTo>
                    <a:pt x="1920379" y="225539"/>
                  </a:lnTo>
                  <a:lnTo>
                    <a:pt x="1939277" y="225539"/>
                  </a:lnTo>
                  <a:lnTo>
                    <a:pt x="1939277" y="202323"/>
                  </a:lnTo>
                  <a:lnTo>
                    <a:pt x="1924684" y="202323"/>
                  </a:lnTo>
                  <a:lnTo>
                    <a:pt x="1914882" y="200887"/>
                  </a:lnTo>
                  <a:lnTo>
                    <a:pt x="1908189" y="196310"/>
                  </a:lnTo>
                  <a:lnTo>
                    <a:pt x="1904355" y="188189"/>
                  </a:lnTo>
                  <a:lnTo>
                    <a:pt x="1903133" y="176123"/>
                  </a:lnTo>
                  <a:lnTo>
                    <a:pt x="1903133" y="2984"/>
                  </a:lnTo>
                  <a:close/>
                </a:path>
                <a:path w="2574290" h="283209">
                  <a:moveTo>
                    <a:pt x="1729663" y="197015"/>
                  </a:moveTo>
                  <a:lnTo>
                    <a:pt x="1704466" y="197015"/>
                  </a:lnTo>
                  <a:lnTo>
                    <a:pt x="1714126" y="209320"/>
                  </a:lnTo>
                  <a:lnTo>
                    <a:pt x="1726025" y="218611"/>
                  </a:lnTo>
                  <a:lnTo>
                    <a:pt x="1739914" y="224482"/>
                  </a:lnTo>
                  <a:lnTo>
                    <a:pt x="1755546" y="226529"/>
                  </a:lnTo>
                  <a:lnTo>
                    <a:pt x="1787012" y="219114"/>
                  </a:lnTo>
                  <a:lnTo>
                    <a:pt x="1805762" y="202653"/>
                  </a:lnTo>
                  <a:lnTo>
                    <a:pt x="1750567" y="202653"/>
                  </a:lnTo>
                  <a:lnTo>
                    <a:pt x="1730768" y="197990"/>
                  </a:lnTo>
                  <a:lnTo>
                    <a:pt x="1729663" y="197015"/>
                  </a:lnTo>
                  <a:close/>
                </a:path>
                <a:path w="2574290" h="283209">
                  <a:moveTo>
                    <a:pt x="1704466" y="2984"/>
                  </a:moveTo>
                  <a:lnTo>
                    <a:pt x="1674939" y="2984"/>
                  </a:lnTo>
                  <a:lnTo>
                    <a:pt x="1674939" y="223875"/>
                  </a:lnTo>
                  <a:lnTo>
                    <a:pt x="1704466" y="223875"/>
                  </a:lnTo>
                  <a:lnTo>
                    <a:pt x="1704466" y="197015"/>
                  </a:lnTo>
                  <a:lnTo>
                    <a:pt x="1729663" y="197015"/>
                  </a:lnTo>
                  <a:lnTo>
                    <a:pt x="1716320" y="185242"/>
                  </a:lnTo>
                  <a:lnTo>
                    <a:pt x="1707471" y="166274"/>
                  </a:lnTo>
                  <a:lnTo>
                    <a:pt x="1704466" y="142951"/>
                  </a:lnTo>
                  <a:lnTo>
                    <a:pt x="1707471" y="119679"/>
                  </a:lnTo>
                  <a:lnTo>
                    <a:pt x="1716320" y="100825"/>
                  </a:lnTo>
                  <a:lnTo>
                    <a:pt x="1729972" y="88887"/>
                  </a:lnTo>
                  <a:lnTo>
                    <a:pt x="1704466" y="88887"/>
                  </a:lnTo>
                  <a:lnTo>
                    <a:pt x="1704466" y="2984"/>
                  </a:lnTo>
                  <a:close/>
                </a:path>
                <a:path w="2574290" h="283209">
                  <a:moveTo>
                    <a:pt x="1806657" y="83578"/>
                  </a:moveTo>
                  <a:lnTo>
                    <a:pt x="1750567" y="83578"/>
                  </a:lnTo>
                  <a:lnTo>
                    <a:pt x="1770646" y="88237"/>
                  </a:lnTo>
                  <a:lnTo>
                    <a:pt x="1785062" y="100949"/>
                  </a:lnTo>
                  <a:lnTo>
                    <a:pt x="1793757" y="119818"/>
                  </a:lnTo>
                  <a:lnTo>
                    <a:pt x="1796669" y="142951"/>
                  </a:lnTo>
                  <a:lnTo>
                    <a:pt x="1793757" y="166129"/>
                  </a:lnTo>
                  <a:lnTo>
                    <a:pt x="1785062" y="185113"/>
                  </a:lnTo>
                  <a:lnTo>
                    <a:pt x="1770646" y="197942"/>
                  </a:lnTo>
                  <a:lnTo>
                    <a:pt x="1750567" y="202653"/>
                  </a:lnTo>
                  <a:lnTo>
                    <a:pt x="1805762" y="202653"/>
                  </a:lnTo>
                  <a:lnTo>
                    <a:pt x="1809024" y="199790"/>
                  </a:lnTo>
                  <a:lnTo>
                    <a:pt x="1821956" y="172941"/>
                  </a:lnTo>
                  <a:lnTo>
                    <a:pt x="1826183" y="142951"/>
                  </a:lnTo>
                  <a:lnTo>
                    <a:pt x="1822002" y="112543"/>
                  </a:lnTo>
                  <a:lnTo>
                    <a:pt x="1809148" y="85740"/>
                  </a:lnTo>
                  <a:lnTo>
                    <a:pt x="1806657" y="83578"/>
                  </a:lnTo>
                  <a:close/>
                </a:path>
                <a:path w="2574290" h="283209">
                  <a:moveTo>
                    <a:pt x="1755546" y="59372"/>
                  </a:moveTo>
                  <a:lnTo>
                    <a:pt x="1739960" y="61278"/>
                  </a:lnTo>
                  <a:lnTo>
                    <a:pt x="1726149" y="66914"/>
                  </a:lnTo>
                  <a:lnTo>
                    <a:pt x="1714266" y="76158"/>
                  </a:lnTo>
                  <a:lnTo>
                    <a:pt x="1704466" y="88887"/>
                  </a:lnTo>
                  <a:lnTo>
                    <a:pt x="1729972" y="88887"/>
                  </a:lnTo>
                  <a:lnTo>
                    <a:pt x="1730768" y="88190"/>
                  </a:lnTo>
                  <a:lnTo>
                    <a:pt x="1750567" y="83578"/>
                  </a:lnTo>
                  <a:lnTo>
                    <a:pt x="1806657" y="83578"/>
                  </a:lnTo>
                  <a:lnTo>
                    <a:pt x="1787152" y="66648"/>
                  </a:lnTo>
                  <a:lnTo>
                    <a:pt x="1755546" y="59372"/>
                  </a:lnTo>
                  <a:close/>
                </a:path>
                <a:path w="2574290" h="283209">
                  <a:moveTo>
                    <a:pt x="1503794" y="62357"/>
                  </a:moveTo>
                  <a:lnTo>
                    <a:pt x="1474279" y="62357"/>
                  </a:lnTo>
                  <a:lnTo>
                    <a:pt x="1474279" y="167157"/>
                  </a:lnTo>
                  <a:lnTo>
                    <a:pt x="1477699" y="191548"/>
                  </a:lnTo>
                  <a:lnTo>
                    <a:pt x="1487958" y="210278"/>
                  </a:lnTo>
                  <a:lnTo>
                    <a:pt x="1505060" y="222291"/>
                  </a:lnTo>
                  <a:lnTo>
                    <a:pt x="1529003" y="226529"/>
                  </a:lnTo>
                  <a:lnTo>
                    <a:pt x="1546389" y="224229"/>
                  </a:lnTo>
                  <a:lnTo>
                    <a:pt x="1561844" y="217825"/>
                  </a:lnTo>
                  <a:lnTo>
                    <a:pt x="1574811" y="208061"/>
                  </a:lnTo>
                  <a:lnTo>
                    <a:pt x="1581271" y="199999"/>
                  </a:lnTo>
                  <a:lnTo>
                    <a:pt x="1537957" y="199999"/>
                  </a:lnTo>
                  <a:lnTo>
                    <a:pt x="1522546" y="197656"/>
                  </a:lnTo>
                  <a:lnTo>
                    <a:pt x="1511922" y="190709"/>
                  </a:lnTo>
                  <a:lnTo>
                    <a:pt x="1505774" y="179286"/>
                  </a:lnTo>
                  <a:lnTo>
                    <a:pt x="1503794" y="163512"/>
                  </a:lnTo>
                  <a:lnTo>
                    <a:pt x="1503794" y="62357"/>
                  </a:lnTo>
                  <a:close/>
                </a:path>
                <a:path w="2574290" h="283209">
                  <a:moveTo>
                    <a:pt x="1613585" y="195681"/>
                  </a:moveTo>
                  <a:lnTo>
                    <a:pt x="1584731" y="195681"/>
                  </a:lnTo>
                  <a:lnTo>
                    <a:pt x="1584731" y="223875"/>
                  </a:lnTo>
                  <a:lnTo>
                    <a:pt x="1613585" y="223875"/>
                  </a:lnTo>
                  <a:lnTo>
                    <a:pt x="1613585" y="195681"/>
                  </a:lnTo>
                  <a:close/>
                </a:path>
                <a:path w="2574290" h="283209">
                  <a:moveTo>
                    <a:pt x="1613585" y="62357"/>
                  </a:moveTo>
                  <a:lnTo>
                    <a:pt x="1584401" y="62357"/>
                  </a:lnTo>
                  <a:lnTo>
                    <a:pt x="1584401" y="147929"/>
                  </a:lnTo>
                  <a:lnTo>
                    <a:pt x="1580362" y="169636"/>
                  </a:lnTo>
                  <a:lnTo>
                    <a:pt x="1569761" y="186028"/>
                  </a:lnTo>
                  <a:lnTo>
                    <a:pt x="1554868" y="196387"/>
                  </a:lnTo>
                  <a:lnTo>
                    <a:pt x="1537957" y="199999"/>
                  </a:lnTo>
                  <a:lnTo>
                    <a:pt x="1581271" y="199999"/>
                  </a:lnTo>
                  <a:lnTo>
                    <a:pt x="1584731" y="195681"/>
                  </a:lnTo>
                  <a:lnTo>
                    <a:pt x="1613585" y="195681"/>
                  </a:lnTo>
                  <a:lnTo>
                    <a:pt x="1613585" y="62357"/>
                  </a:lnTo>
                  <a:close/>
                </a:path>
                <a:path w="2574290" h="283209">
                  <a:moveTo>
                    <a:pt x="1417891" y="0"/>
                  </a:moveTo>
                  <a:lnTo>
                    <a:pt x="1388706" y="0"/>
                  </a:lnTo>
                  <a:lnTo>
                    <a:pt x="1388706" y="35483"/>
                  </a:lnTo>
                  <a:lnTo>
                    <a:pt x="1417891" y="35483"/>
                  </a:lnTo>
                  <a:lnTo>
                    <a:pt x="1417891" y="0"/>
                  </a:lnTo>
                  <a:close/>
                </a:path>
                <a:path w="2574290" h="283209">
                  <a:moveTo>
                    <a:pt x="1349565" y="257378"/>
                  </a:moveTo>
                  <a:lnTo>
                    <a:pt x="1347914" y="280263"/>
                  </a:lnTo>
                  <a:lnTo>
                    <a:pt x="1354543" y="281927"/>
                  </a:lnTo>
                  <a:lnTo>
                    <a:pt x="1365491" y="282917"/>
                  </a:lnTo>
                  <a:lnTo>
                    <a:pt x="1371790" y="282917"/>
                  </a:lnTo>
                  <a:lnTo>
                    <a:pt x="1390748" y="279901"/>
                  </a:lnTo>
                  <a:lnTo>
                    <a:pt x="1405289" y="270727"/>
                  </a:lnTo>
                  <a:lnTo>
                    <a:pt x="1412307" y="259041"/>
                  </a:lnTo>
                  <a:lnTo>
                    <a:pt x="1361173" y="259041"/>
                  </a:lnTo>
                  <a:lnTo>
                    <a:pt x="1355534" y="258368"/>
                  </a:lnTo>
                  <a:lnTo>
                    <a:pt x="1349565" y="257378"/>
                  </a:lnTo>
                  <a:close/>
                </a:path>
                <a:path w="2574290" h="283209">
                  <a:moveTo>
                    <a:pt x="1417891" y="62357"/>
                  </a:moveTo>
                  <a:lnTo>
                    <a:pt x="1388706" y="62357"/>
                  </a:lnTo>
                  <a:lnTo>
                    <a:pt x="1388596" y="233172"/>
                  </a:lnTo>
                  <a:lnTo>
                    <a:pt x="1387726" y="243643"/>
                  </a:lnTo>
                  <a:lnTo>
                    <a:pt x="1384352" y="252155"/>
                  </a:lnTo>
                  <a:lnTo>
                    <a:pt x="1377932" y="257309"/>
                  </a:lnTo>
                  <a:lnTo>
                    <a:pt x="1367815" y="259041"/>
                  </a:lnTo>
                  <a:lnTo>
                    <a:pt x="1412307" y="259041"/>
                  </a:lnTo>
                  <a:lnTo>
                    <a:pt x="1414606" y="255212"/>
                  </a:lnTo>
                  <a:lnTo>
                    <a:pt x="1417891" y="233172"/>
                  </a:lnTo>
                  <a:lnTo>
                    <a:pt x="1417891" y="62357"/>
                  </a:lnTo>
                  <a:close/>
                </a:path>
                <a:path w="2574290" h="283209">
                  <a:moveTo>
                    <a:pt x="1230160" y="2984"/>
                  </a:moveTo>
                  <a:lnTo>
                    <a:pt x="1199654" y="2984"/>
                  </a:lnTo>
                  <a:lnTo>
                    <a:pt x="1199654" y="223875"/>
                  </a:lnTo>
                  <a:lnTo>
                    <a:pt x="1342936" y="223875"/>
                  </a:lnTo>
                  <a:lnTo>
                    <a:pt x="1342936" y="197675"/>
                  </a:lnTo>
                  <a:lnTo>
                    <a:pt x="1230160" y="197675"/>
                  </a:lnTo>
                  <a:lnTo>
                    <a:pt x="1230160" y="2984"/>
                  </a:lnTo>
                  <a:close/>
                </a:path>
                <a:path w="2574290" h="283209">
                  <a:moveTo>
                    <a:pt x="984732" y="59372"/>
                  </a:moveTo>
                  <a:lnTo>
                    <a:pt x="952350" y="66134"/>
                  </a:lnTo>
                  <a:lnTo>
                    <a:pt x="927679" y="84369"/>
                  </a:lnTo>
                  <a:lnTo>
                    <a:pt x="911964" y="111000"/>
                  </a:lnTo>
                  <a:lnTo>
                    <a:pt x="906449" y="142951"/>
                  </a:lnTo>
                  <a:lnTo>
                    <a:pt x="911964" y="174902"/>
                  </a:lnTo>
                  <a:lnTo>
                    <a:pt x="927679" y="201533"/>
                  </a:lnTo>
                  <a:lnTo>
                    <a:pt x="952350" y="219767"/>
                  </a:lnTo>
                  <a:lnTo>
                    <a:pt x="984732" y="226529"/>
                  </a:lnTo>
                  <a:lnTo>
                    <a:pt x="1017303" y="219767"/>
                  </a:lnTo>
                  <a:lnTo>
                    <a:pt x="1040546" y="202653"/>
                  </a:lnTo>
                  <a:lnTo>
                    <a:pt x="984732" y="202653"/>
                  </a:lnTo>
                  <a:lnTo>
                    <a:pt x="964188" y="198315"/>
                  </a:lnTo>
                  <a:lnTo>
                    <a:pt x="948745" y="186108"/>
                  </a:lnTo>
                  <a:lnTo>
                    <a:pt x="939025" y="167249"/>
                  </a:lnTo>
                  <a:lnTo>
                    <a:pt x="935647" y="142951"/>
                  </a:lnTo>
                  <a:lnTo>
                    <a:pt x="939025" y="118647"/>
                  </a:lnTo>
                  <a:lnTo>
                    <a:pt x="948745" y="99788"/>
                  </a:lnTo>
                  <a:lnTo>
                    <a:pt x="964188" y="87585"/>
                  </a:lnTo>
                  <a:lnTo>
                    <a:pt x="984732" y="83248"/>
                  </a:lnTo>
                  <a:lnTo>
                    <a:pt x="1040421" y="83248"/>
                  </a:lnTo>
                  <a:lnTo>
                    <a:pt x="1017164" y="66134"/>
                  </a:lnTo>
                  <a:lnTo>
                    <a:pt x="984732" y="59372"/>
                  </a:lnTo>
                  <a:close/>
                </a:path>
                <a:path w="2574290" h="283209">
                  <a:moveTo>
                    <a:pt x="1040421" y="83248"/>
                  </a:moveTo>
                  <a:lnTo>
                    <a:pt x="984732" y="83248"/>
                  </a:lnTo>
                  <a:lnTo>
                    <a:pt x="1005323" y="87585"/>
                  </a:lnTo>
                  <a:lnTo>
                    <a:pt x="1020879" y="99788"/>
                  </a:lnTo>
                  <a:lnTo>
                    <a:pt x="1030716" y="118647"/>
                  </a:lnTo>
                  <a:lnTo>
                    <a:pt x="1034148" y="142951"/>
                  </a:lnTo>
                  <a:lnTo>
                    <a:pt x="1030716" y="167249"/>
                  </a:lnTo>
                  <a:lnTo>
                    <a:pt x="1020879" y="186108"/>
                  </a:lnTo>
                  <a:lnTo>
                    <a:pt x="1005323" y="198315"/>
                  </a:lnTo>
                  <a:lnTo>
                    <a:pt x="984732" y="202653"/>
                  </a:lnTo>
                  <a:lnTo>
                    <a:pt x="1040546" y="202653"/>
                  </a:lnTo>
                  <a:lnTo>
                    <a:pt x="1042068" y="201533"/>
                  </a:lnTo>
                  <a:lnTo>
                    <a:pt x="1057814" y="174902"/>
                  </a:lnTo>
                  <a:lnTo>
                    <a:pt x="1063332" y="142951"/>
                  </a:lnTo>
                  <a:lnTo>
                    <a:pt x="1057768" y="111000"/>
                  </a:lnTo>
                  <a:lnTo>
                    <a:pt x="1041944" y="84369"/>
                  </a:lnTo>
                  <a:lnTo>
                    <a:pt x="1040421" y="83248"/>
                  </a:lnTo>
                  <a:close/>
                </a:path>
                <a:path w="2574290" h="283209">
                  <a:moveTo>
                    <a:pt x="826185" y="62357"/>
                  </a:moveTo>
                  <a:lnTo>
                    <a:pt x="797331" y="62357"/>
                  </a:lnTo>
                  <a:lnTo>
                    <a:pt x="797331" y="223875"/>
                  </a:lnTo>
                  <a:lnTo>
                    <a:pt x="826515" y="223875"/>
                  </a:lnTo>
                  <a:lnTo>
                    <a:pt x="826515" y="145935"/>
                  </a:lnTo>
                  <a:lnTo>
                    <a:pt x="830735" y="123861"/>
                  </a:lnTo>
                  <a:lnTo>
                    <a:pt x="842357" y="104397"/>
                  </a:lnTo>
                  <a:lnTo>
                    <a:pt x="854790" y="94526"/>
                  </a:lnTo>
                  <a:lnTo>
                    <a:pt x="826185" y="94526"/>
                  </a:lnTo>
                  <a:lnTo>
                    <a:pt x="826185" y="62357"/>
                  </a:lnTo>
                  <a:close/>
                </a:path>
                <a:path w="2574290" h="283209">
                  <a:moveTo>
                    <a:pt x="881583" y="59702"/>
                  </a:moveTo>
                  <a:lnTo>
                    <a:pt x="863829" y="62672"/>
                  </a:lnTo>
                  <a:lnTo>
                    <a:pt x="848036" y="70523"/>
                  </a:lnTo>
                  <a:lnTo>
                    <a:pt x="835166" y="81669"/>
                  </a:lnTo>
                  <a:lnTo>
                    <a:pt x="826185" y="94526"/>
                  </a:lnTo>
                  <a:lnTo>
                    <a:pt x="854790" y="94526"/>
                  </a:lnTo>
                  <a:lnTo>
                    <a:pt x="859825" y="90528"/>
                  </a:lnTo>
                  <a:lnTo>
                    <a:pt x="881583" y="85242"/>
                  </a:lnTo>
                  <a:lnTo>
                    <a:pt x="881583" y="59702"/>
                  </a:lnTo>
                  <a:close/>
                </a:path>
                <a:path w="2574290" h="283209">
                  <a:moveTo>
                    <a:pt x="713752" y="84239"/>
                  </a:moveTo>
                  <a:lnTo>
                    <a:pt x="684555" y="84239"/>
                  </a:lnTo>
                  <a:lnTo>
                    <a:pt x="684555" y="179438"/>
                  </a:lnTo>
                  <a:lnTo>
                    <a:pt x="687666" y="201348"/>
                  </a:lnTo>
                  <a:lnTo>
                    <a:pt x="696501" y="215919"/>
                  </a:lnTo>
                  <a:lnTo>
                    <a:pt x="710310" y="224022"/>
                  </a:lnTo>
                  <a:lnTo>
                    <a:pt x="728344" y="226529"/>
                  </a:lnTo>
                  <a:lnTo>
                    <a:pt x="734644" y="226529"/>
                  </a:lnTo>
                  <a:lnTo>
                    <a:pt x="743927" y="225539"/>
                  </a:lnTo>
                  <a:lnTo>
                    <a:pt x="750900" y="223545"/>
                  </a:lnTo>
                  <a:lnTo>
                    <a:pt x="748144" y="203644"/>
                  </a:lnTo>
                  <a:lnTo>
                    <a:pt x="732320" y="203644"/>
                  </a:lnTo>
                  <a:lnTo>
                    <a:pt x="724521" y="202509"/>
                  </a:lnTo>
                  <a:lnTo>
                    <a:pt x="718683" y="198543"/>
                  </a:lnTo>
                  <a:lnTo>
                    <a:pt x="715021" y="190908"/>
                  </a:lnTo>
                  <a:lnTo>
                    <a:pt x="713823" y="179438"/>
                  </a:lnTo>
                  <a:lnTo>
                    <a:pt x="713752" y="84239"/>
                  </a:lnTo>
                  <a:close/>
                </a:path>
                <a:path w="2574290" h="283209">
                  <a:moveTo>
                    <a:pt x="747915" y="201993"/>
                  </a:moveTo>
                  <a:lnTo>
                    <a:pt x="742607" y="202984"/>
                  </a:lnTo>
                  <a:lnTo>
                    <a:pt x="736638" y="203644"/>
                  </a:lnTo>
                  <a:lnTo>
                    <a:pt x="748144" y="203644"/>
                  </a:lnTo>
                  <a:lnTo>
                    <a:pt x="747915" y="201993"/>
                  </a:lnTo>
                  <a:close/>
                </a:path>
                <a:path w="2574290" h="283209">
                  <a:moveTo>
                    <a:pt x="745261" y="62357"/>
                  </a:moveTo>
                  <a:lnTo>
                    <a:pt x="662673" y="62357"/>
                  </a:lnTo>
                  <a:lnTo>
                    <a:pt x="662673" y="84239"/>
                  </a:lnTo>
                  <a:lnTo>
                    <a:pt x="745261" y="84239"/>
                  </a:lnTo>
                  <a:lnTo>
                    <a:pt x="745261" y="62357"/>
                  </a:lnTo>
                  <a:close/>
                </a:path>
                <a:path w="2574290" h="283209">
                  <a:moveTo>
                    <a:pt x="713752" y="16586"/>
                  </a:moveTo>
                  <a:lnTo>
                    <a:pt x="684555" y="16586"/>
                  </a:lnTo>
                  <a:lnTo>
                    <a:pt x="684555" y="62357"/>
                  </a:lnTo>
                  <a:lnTo>
                    <a:pt x="713752" y="62357"/>
                  </a:lnTo>
                  <a:lnTo>
                    <a:pt x="713752" y="16586"/>
                  </a:lnTo>
                  <a:close/>
                </a:path>
                <a:path w="2574290" h="283209">
                  <a:moveTo>
                    <a:pt x="531329" y="2984"/>
                  </a:moveTo>
                  <a:lnTo>
                    <a:pt x="502145" y="2984"/>
                  </a:lnTo>
                  <a:lnTo>
                    <a:pt x="502145" y="223875"/>
                  </a:lnTo>
                  <a:lnTo>
                    <a:pt x="531329" y="223875"/>
                  </a:lnTo>
                  <a:lnTo>
                    <a:pt x="531329" y="154559"/>
                  </a:lnTo>
                  <a:lnTo>
                    <a:pt x="567751" y="154559"/>
                  </a:lnTo>
                  <a:lnTo>
                    <a:pt x="553224" y="140957"/>
                  </a:lnTo>
                  <a:lnTo>
                    <a:pt x="567436" y="127698"/>
                  </a:lnTo>
                  <a:lnTo>
                    <a:pt x="531329" y="127698"/>
                  </a:lnTo>
                  <a:lnTo>
                    <a:pt x="531329" y="2984"/>
                  </a:lnTo>
                  <a:close/>
                </a:path>
                <a:path w="2574290" h="283209">
                  <a:moveTo>
                    <a:pt x="567751" y="154559"/>
                  </a:moveTo>
                  <a:lnTo>
                    <a:pt x="531329" y="154559"/>
                  </a:lnTo>
                  <a:lnTo>
                    <a:pt x="605294" y="223875"/>
                  </a:lnTo>
                  <a:lnTo>
                    <a:pt x="641781" y="223875"/>
                  </a:lnTo>
                  <a:lnTo>
                    <a:pt x="567751" y="154559"/>
                  </a:lnTo>
                  <a:close/>
                </a:path>
                <a:path w="2574290" h="283209">
                  <a:moveTo>
                    <a:pt x="637476" y="62357"/>
                  </a:moveTo>
                  <a:lnTo>
                    <a:pt x="600659" y="62357"/>
                  </a:lnTo>
                  <a:lnTo>
                    <a:pt x="531329" y="127698"/>
                  </a:lnTo>
                  <a:lnTo>
                    <a:pt x="567436" y="127698"/>
                  </a:lnTo>
                  <a:lnTo>
                    <a:pt x="637476" y="62357"/>
                  </a:lnTo>
                  <a:close/>
                </a:path>
                <a:path w="2574290" h="283209">
                  <a:moveTo>
                    <a:pt x="379094" y="59372"/>
                  </a:moveTo>
                  <a:lnTo>
                    <a:pt x="346972" y="66134"/>
                  </a:lnTo>
                  <a:lnTo>
                    <a:pt x="322873" y="84369"/>
                  </a:lnTo>
                  <a:lnTo>
                    <a:pt x="307730" y="111000"/>
                  </a:lnTo>
                  <a:lnTo>
                    <a:pt x="302475" y="142951"/>
                  </a:lnTo>
                  <a:lnTo>
                    <a:pt x="308362" y="176718"/>
                  </a:lnTo>
                  <a:lnTo>
                    <a:pt x="325443" y="203147"/>
                  </a:lnTo>
                  <a:lnTo>
                    <a:pt x="352850" y="220373"/>
                  </a:lnTo>
                  <a:lnTo>
                    <a:pt x="389712" y="226529"/>
                  </a:lnTo>
                  <a:lnTo>
                    <a:pt x="402905" y="226021"/>
                  </a:lnTo>
                  <a:lnTo>
                    <a:pt x="416159" y="224456"/>
                  </a:lnTo>
                  <a:lnTo>
                    <a:pt x="429538" y="221772"/>
                  </a:lnTo>
                  <a:lnTo>
                    <a:pt x="443102" y="217906"/>
                  </a:lnTo>
                  <a:lnTo>
                    <a:pt x="439172" y="202653"/>
                  </a:lnTo>
                  <a:lnTo>
                    <a:pt x="389712" y="202653"/>
                  </a:lnTo>
                  <a:lnTo>
                    <a:pt x="365946" y="199253"/>
                  </a:lnTo>
                  <a:lnTo>
                    <a:pt x="348122" y="189383"/>
                  </a:lnTo>
                  <a:lnTo>
                    <a:pt x="336580" y="173544"/>
                  </a:lnTo>
                  <a:lnTo>
                    <a:pt x="331660" y="152234"/>
                  </a:lnTo>
                  <a:lnTo>
                    <a:pt x="452399" y="152234"/>
                  </a:lnTo>
                  <a:lnTo>
                    <a:pt x="452350" y="142951"/>
                  </a:lnTo>
                  <a:lnTo>
                    <a:pt x="450493" y="130340"/>
                  </a:lnTo>
                  <a:lnTo>
                    <a:pt x="331660" y="130340"/>
                  </a:lnTo>
                  <a:lnTo>
                    <a:pt x="336600" y="110530"/>
                  </a:lnTo>
                  <a:lnTo>
                    <a:pt x="346548" y="95726"/>
                  </a:lnTo>
                  <a:lnTo>
                    <a:pt x="360910" y="86456"/>
                  </a:lnTo>
                  <a:lnTo>
                    <a:pt x="379094" y="83248"/>
                  </a:lnTo>
                  <a:lnTo>
                    <a:pt x="432905" y="83248"/>
                  </a:lnTo>
                  <a:lnTo>
                    <a:pt x="410276" y="65812"/>
                  </a:lnTo>
                  <a:lnTo>
                    <a:pt x="379094" y="59372"/>
                  </a:lnTo>
                  <a:close/>
                </a:path>
                <a:path w="2574290" h="283209">
                  <a:moveTo>
                    <a:pt x="437464" y="196024"/>
                  </a:moveTo>
                  <a:lnTo>
                    <a:pt x="426275" y="198598"/>
                  </a:lnTo>
                  <a:lnTo>
                    <a:pt x="414088" y="200706"/>
                  </a:lnTo>
                  <a:lnTo>
                    <a:pt x="401650" y="202130"/>
                  </a:lnTo>
                  <a:lnTo>
                    <a:pt x="389712" y="202653"/>
                  </a:lnTo>
                  <a:lnTo>
                    <a:pt x="439172" y="202653"/>
                  </a:lnTo>
                  <a:lnTo>
                    <a:pt x="437464" y="196024"/>
                  </a:lnTo>
                  <a:close/>
                </a:path>
                <a:path w="2574290" h="283209">
                  <a:moveTo>
                    <a:pt x="432905" y="83248"/>
                  </a:moveTo>
                  <a:lnTo>
                    <a:pt x="379094" y="83248"/>
                  </a:lnTo>
                  <a:lnTo>
                    <a:pt x="397189" y="86548"/>
                  </a:lnTo>
                  <a:lnTo>
                    <a:pt x="410649" y="95973"/>
                  </a:lnTo>
                  <a:lnTo>
                    <a:pt x="419444" y="110809"/>
                  </a:lnTo>
                  <a:lnTo>
                    <a:pt x="423544" y="130340"/>
                  </a:lnTo>
                  <a:lnTo>
                    <a:pt x="450493" y="130340"/>
                  </a:lnTo>
                  <a:lnTo>
                    <a:pt x="447521" y="110159"/>
                  </a:lnTo>
                  <a:lnTo>
                    <a:pt x="433282" y="83539"/>
                  </a:lnTo>
                  <a:lnTo>
                    <a:pt x="432905" y="83248"/>
                  </a:lnTo>
                  <a:close/>
                </a:path>
                <a:path w="2574290" h="283209">
                  <a:moveTo>
                    <a:pt x="236156" y="2984"/>
                  </a:moveTo>
                  <a:lnTo>
                    <a:pt x="207289" y="2984"/>
                  </a:lnTo>
                  <a:lnTo>
                    <a:pt x="207289" y="177774"/>
                  </a:lnTo>
                  <a:lnTo>
                    <a:pt x="210668" y="199511"/>
                  </a:lnTo>
                  <a:lnTo>
                    <a:pt x="220143" y="214344"/>
                  </a:lnTo>
                  <a:lnTo>
                    <a:pt x="234716" y="222833"/>
                  </a:lnTo>
                  <a:lnTo>
                    <a:pt x="253390" y="225539"/>
                  </a:lnTo>
                  <a:lnTo>
                    <a:pt x="272300" y="225539"/>
                  </a:lnTo>
                  <a:lnTo>
                    <a:pt x="272300" y="202323"/>
                  </a:lnTo>
                  <a:lnTo>
                    <a:pt x="257708" y="202323"/>
                  </a:lnTo>
                  <a:lnTo>
                    <a:pt x="247906" y="200887"/>
                  </a:lnTo>
                  <a:lnTo>
                    <a:pt x="241212" y="196310"/>
                  </a:lnTo>
                  <a:lnTo>
                    <a:pt x="237379" y="188189"/>
                  </a:lnTo>
                  <a:lnTo>
                    <a:pt x="236156" y="176123"/>
                  </a:lnTo>
                  <a:lnTo>
                    <a:pt x="236156" y="2984"/>
                  </a:lnTo>
                  <a:close/>
                </a:path>
                <a:path w="2574290" h="283209">
                  <a:moveTo>
                    <a:pt x="152565" y="2984"/>
                  </a:moveTo>
                  <a:lnTo>
                    <a:pt x="0" y="2984"/>
                  </a:lnTo>
                  <a:lnTo>
                    <a:pt x="0" y="223875"/>
                  </a:lnTo>
                  <a:lnTo>
                    <a:pt x="152565" y="223875"/>
                  </a:lnTo>
                  <a:lnTo>
                    <a:pt x="152565" y="197675"/>
                  </a:lnTo>
                  <a:lnTo>
                    <a:pt x="30848" y="197675"/>
                  </a:lnTo>
                  <a:lnTo>
                    <a:pt x="30848" y="122720"/>
                  </a:lnTo>
                  <a:lnTo>
                    <a:pt x="144945" y="122720"/>
                  </a:lnTo>
                  <a:lnTo>
                    <a:pt x="144945" y="96520"/>
                  </a:lnTo>
                  <a:lnTo>
                    <a:pt x="30848" y="96520"/>
                  </a:lnTo>
                  <a:lnTo>
                    <a:pt x="30848" y="29184"/>
                  </a:lnTo>
                  <a:lnTo>
                    <a:pt x="152565" y="29184"/>
                  </a:lnTo>
                  <a:lnTo>
                    <a:pt x="152565" y="2984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7317" y="2983732"/>
            <a:ext cx="13505770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7000"/>
              </a:lnSpc>
              <a:spcBef>
                <a:spcPts val="100"/>
              </a:spcBef>
            </a:pP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AI-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Low-Voltage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sl-SI" sz="54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spc="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  <a:endParaRPr sz="5400" spc="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05BA21D-DDF1-1572-0170-BA28194A5A72}"/>
              </a:ext>
            </a:extLst>
          </p:cNvPr>
          <p:cNvSpPr txBox="1"/>
          <p:nvPr/>
        </p:nvSpPr>
        <p:spPr>
          <a:xfrm>
            <a:off x="1634930" y="7931508"/>
            <a:ext cx="7772400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40"/>
              </a:spcBef>
              <a:defRPr/>
            </a:pPr>
            <a:r>
              <a:rPr lang="sl-SI" sz="2400" b="1" spc="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Klemen Nagode, </a:t>
            </a:r>
            <a:r>
              <a:rPr lang="sl-SI" sz="2400" b="1" spc="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Ph.D</a:t>
            </a:r>
            <a:r>
              <a:rPr lang="sl-SI" sz="2400" b="1" spc="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– Project Manager </a:t>
            </a:r>
            <a:endParaRPr lang="sl-SI" sz="2400" b="1" spc="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>
              <a:spcBef>
                <a:spcPts val="434"/>
              </a:spcBef>
              <a:defRPr/>
            </a:pPr>
            <a:endParaRPr lang="sl-SI" sz="2400" b="1" spc="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EE53E8-6CDD-FB9E-BB29-15FD1868284F}"/>
              </a:ext>
            </a:extLst>
          </p:cNvPr>
          <p:cNvSpPr txBox="1"/>
          <p:nvPr/>
        </p:nvSpPr>
        <p:spPr>
          <a:xfrm>
            <a:off x="1639888" y="9086494"/>
            <a:ext cx="2362200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40"/>
              </a:spcBef>
              <a:defRPr/>
            </a:pPr>
            <a:r>
              <a:rPr lang="sl-SI" sz="2400" b="1" spc="50" dirty="0">
                <a:solidFill>
                  <a:srgbClr val="FFFFFF"/>
                </a:solidFill>
                <a:latin typeface="Arial"/>
                <a:cs typeface="Arial"/>
              </a:rPr>
              <a:t>Bilbao, </a:t>
            </a:r>
            <a:r>
              <a:rPr lang="sl-SI" sz="2400" b="1" spc="50" dirty="0" err="1">
                <a:solidFill>
                  <a:srgbClr val="FFFFFF"/>
                </a:solidFill>
                <a:latin typeface="Arial"/>
                <a:cs typeface="Arial"/>
              </a:rPr>
              <a:t>Spain</a:t>
            </a:r>
            <a:endParaRPr lang="sl-SI" sz="2400" b="1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434"/>
              </a:spcBef>
              <a:defRPr/>
            </a:pPr>
            <a:endParaRPr lang="sl-SI" sz="2400" b="1" spc="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F101889-3D7E-6082-D6F4-4B41D4EAA4A6}"/>
              </a:ext>
            </a:extLst>
          </p:cNvPr>
          <p:cNvSpPr txBox="1"/>
          <p:nvPr/>
        </p:nvSpPr>
        <p:spPr>
          <a:xfrm>
            <a:off x="1591673" y="8509001"/>
            <a:ext cx="4086815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40"/>
              </a:spcBef>
              <a:defRPr/>
            </a:pPr>
            <a:r>
              <a:rPr lang="sl-SI" sz="2400" b="1" spc="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18-20 November 2025</a:t>
            </a:r>
            <a:endParaRPr lang="sl-SI" sz="2400" b="1" spc="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>
              <a:spcBef>
                <a:spcPts val="434"/>
              </a:spcBef>
              <a:defRPr/>
            </a:pPr>
            <a:endParaRPr lang="sl-SI" sz="2400" b="1" spc="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F0492DF-5247-194B-191B-3D7102EE01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1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03ACF87-7085-5270-3DDF-88E47D8F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153" y="495920"/>
            <a:ext cx="2605459" cy="71723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E33C7AC2-1D4A-6627-C56B-6758F85272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3837" y="5994400"/>
            <a:ext cx="5320650" cy="485710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/>
          <a:p>
            <a:pPr marR="29464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sl-SI" sz="2800" u="sng" spc="-5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r>
              <a:rPr lang="sl-SI" sz="2800" u="sng" spc="-5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AI in </a:t>
            </a:r>
            <a:r>
              <a:rPr lang="sl-SI" sz="2800" u="sng" spc="-5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sl-SI" sz="2800" u="sng" spc="-5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Part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727B-B9B1-6389-24DA-2D47D6AD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26A08AF-8E42-8B2B-2B56-336D74D7BA54}"/>
              </a:ext>
            </a:extLst>
          </p:cNvPr>
          <p:cNvSpPr/>
          <p:nvPr/>
        </p:nvSpPr>
        <p:spPr>
          <a:xfrm>
            <a:off x="5945187" y="-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20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02FD05B-55B7-0DBB-EF5C-BAA6AB9EED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448801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2071C722-207D-066F-58BD-8C6A74A45834}"/>
              </a:ext>
            </a:extLst>
          </p:cNvPr>
          <p:cNvSpPr txBox="1"/>
          <p:nvPr/>
        </p:nvSpPr>
        <p:spPr>
          <a:xfrm>
            <a:off x="1487487" y="2897137"/>
            <a:ext cx="381000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Conclusion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  <a:endParaRPr lang="en-GB" sz="4000" spc="15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9EF027A-C9CE-5C2D-C909-1DA6EA4D5823}"/>
              </a:ext>
            </a:extLst>
          </p:cNvPr>
          <p:cNvSpPr txBox="1">
            <a:spLocks/>
          </p:cNvSpPr>
          <p:nvPr/>
        </p:nvSpPr>
        <p:spPr>
          <a:xfrm>
            <a:off x="6547476" y="3016376"/>
            <a:ext cx="9967686" cy="76822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algn="just" defTabSz="914400">
              <a:lnSpc>
                <a:spcPct val="125000"/>
              </a:lnSpc>
              <a:buClr>
                <a:srgbClr val="CF0A2C"/>
              </a:buClr>
              <a:buFont typeface="Wingdings" panose="05000000000000000000" pitchFamily="2" charset="2"/>
              <a:buChar char="Ø"/>
              <a:tabLst>
                <a:tab pos="4803140" algn="l"/>
                <a:tab pos="4803775" algn="l"/>
              </a:tabLst>
            </a:pP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greatest obstacle: determination which features have highest impact on machine learning performance (classification)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7F91758-9CCB-3F2B-00EA-7BB021163B82}"/>
              </a:ext>
            </a:extLst>
          </p:cNvPr>
          <p:cNvSpPr txBox="1">
            <a:spLocks/>
          </p:cNvSpPr>
          <p:nvPr/>
        </p:nvSpPr>
        <p:spPr>
          <a:xfrm>
            <a:off x="6568394" y="4768976"/>
            <a:ext cx="9967686" cy="76822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algn="just" defTabSz="914400">
              <a:lnSpc>
                <a:spcPct val="125000"/>
              </a:lnSpc>
              <a:buClr>
                <a:srgbClr val="CF0A2C"/>
              </a:buClr>
              <a:buFont typeface="Wingdings" panose="05000000000000000000" pitchFamily="2" charset="2"/>
              <a:buChar char="Ø"/>
              <a:tabLst>
                <a:tab pos="4803140" algn="l"/>
                <a:tab pos="4803775" algn="l"/>
              </a:tabLst>
            </a:pP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Early involvement of maintenance groups helped us with feedback error verification and further co-creation of AI-based anomaly detection 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A1E7DA4-D835-11D0-87F4-F095DEDEC163}"/>
              </a:ext>
            </a:extLst>
          </p:cNvPr>
          <p:cNvSpPr txBox="1">
            <a:spLocks/>
          </p:cNvSpPr>
          <p:nvPr/>
        </p:nvSpPr>
        <p:spPr>
          <a:xfrm>
            <a:off x="6547476" y="859820"/>
            <a:ext cx="9967686" cy="1172180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algn="just" defTabSz="914400">
              <a:lnSpc>
                <a:spcPct val="125000"/>
              </a:lnSpc>
              <a:buClr>
                <a:srgbClr val="CF0A2C"/>
              </a:buClr>
              <a:buFont typeface="Wingdings" panose="05000000000000000000" pitchFamily="2" charset="2"/>
              <a:buChar char="Ø"/>
              <a:tabLst>
                <a:tab pos="4803140" algn="l"/>
                <a:tab pos="4803775" algn="l"/>
              </a:tabLst>
            </a:pP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Advantages of AI-based methodology: setting nonlinear boundaries between classes, fast prediction speed, on-line learning on new data → worthwhile use in detecting faults in the LV network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DEC657-778A-C361-4667-280D61E19016}"/>
              </a:ext>
            </a:extLst>
          </p:cNvPr>
          <p:cNvSpPr txBox="1">
            <a:spLocks/>
          </p:cNvSpPr>
          <p:nvPr/>
        </p:nvSpPr>
        <p:spPr>
          <a:xfrm>
            <a:off x="6592888" y="6369176"/>
            <a:ext cx="9776599" cy="76822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algn="just" defTabSz="914400">
              <a:lnSpc>
                <a:spcPct val="125000"/>
              </a:lnSpc>
              <a:buClr>
                <a:srgbClr val="CF0A2C"/>
              </a:buClr>
              <a:buFont typeface="Wingdings" panose="05000000000000000000" pitchFamily="2" charset="2"/>
              <a:buChar char="Ø"/>
              <a:tabLst>
                <a:tab pos="4803140" algn="l"/>
                <a:tab pos="4803775" algn="l"/>
              </a:tabLst>
            </a:pP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Currently, development is towards automating the entire AI framework on LV distribution network and integration with other systems 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5B01371E-1AF6-DE5F-5C6D-B7E07E155CBF}"/>
              </a:ext>
            </a:extLst>
          </p:cNvPr>
          <p:cNvSpPr txBox="1">
            <a:spLocks/>
          </p:cNvSpPr>
          <p:nvPr/>
        </p:nvSpPr>
        <p:spPr>
          <a:xfrm>
            <a:off x="6592888" y="8045576"/>
            <a:ext cx="9776599" cy="76822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algn="just" defTabSz="914400">
              <a:lnSpc>
                <a:spcPct val="125000"/>
              </a:lnSpc>
              <a:buClr>
                <a:srgbClr val="CF0A2C"/>
              </a:buClr>
              <a:buFont typeface="Wingdings" panose="05000000000000000000" pitchFamily="2" charset="2"/>
              <a:buChar char="Ø"/>
              <a:tabLst>
                <a:tab pos="4803140" algn="l"/>
                <a:tab pos="4803775" algn="l"/>
              </a:tabLst>
            </a:pP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AI-based anomaly detection helps operation and maintenance teams to predictive troubleshooting and enhancing low</a:t>
            </a:r>
            <a:r>
              <a:rPr lang="sl-SI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1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voltage network reliability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CEF6A95-1F4A-6C33-FF0A-455077F7610A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BB22F9B-C524-75F1-C8E3-B2FD26DC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5187" y="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3" name="object 3"/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2" name="object 12"/>
          <p:cNvSpPr txBox="1"/>
          <p:nvPr/>
        </p:nvSpPr>
        <p:spPr>
          <a:xfrm>
            <a:off x="1411287" y="3065885"/>
            <a:ext cx="40767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Agenda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endParaRPr lang="en-GB" sz="4000" spc="15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D73FDB1-5179-C8C3-DB95-C947452641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9687" y="660400"/>
            <a:ext cx="4572000" cy="624466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/>
          <a:p>
            <a:pPr marL="504000" marR="294640" indent="-507365">
              <a:lnSpc>
                <a:spcPct val="125000"/>
              </a:lnSpc>
              <a:buClr>
                <a:srgbClr val="CF0A2C"/>
              </a:buClr>
              <a:buChar char="–"/>
              <a:tabLst>
                <a:tab pos="4803140" algn="l"/>
                <a:tab pos="4803775" algn="l"/>
              </a:tabLst>
            </a:pPr>
            <a:r>
              <a:rPr lang="en-GB" sz="3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profile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92B7691-FCE9-D7C3-78BC-EFCC7A7C3C7C}"/>
              </a:ext>
            </a:extLst>
          </p:cNvPr>
          <p:cNvSpPr txBox="1">
            <a:spLocks/>
          </p:cNvSpPr>
          <p:nvPr/>
        </p:nvSpPr>
        <p:spPr>
          <a:xfrm>
            <a:off x="7659687" y="1955800"/>
            <a:ext cx="7010400" cy="624466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36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 of problem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B762829-6128-FC66-5D8B-0EAE4690AEE3}"/>
              </a:ext>
            </a:extLst>
          </p:cNvPr>
          <p:cNvSpPr txBox="1">
            <a:spLocks/>
          </p:cNvSpPr>
          <p:nvPr/>
        </p:nvSpPr>
        <p:spPr>
          <a:xfrm>
            <a:off x="7659687" y="3175000"/>
            <a:ext cx="9241320" cy="131696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36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algorithm for fault identification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B634F81-7B5E-DEE1-CA53-B00AFB307C5F}"/>
              </a:ext>
            </a:extLst>
          </p:cNvPr>
          <p:cNvSpPr txBox="1">
            <a:spLocks/>
          </p:cNvSpPr>
          <p:nvPr/>
        </p:nvSpPr>
        <p:spPr>
          <a:xfrm>
            <a:off x="7659687" y="5080000"/>
            <a:ext cx="9241320" cy="131696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36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 – practical examples of anomaly detection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A55B1C4-3708-0FBC-A21B-E6BBA21D060A}"/>
              </a:ext>
            </a:extLst>
          </p:cNvPr>
          <p:cNvSpPr txBox="1">
            <a:spLocks/>
          </p:cNvSpPr>
          <p:nvPr/>
        </p:nvSpPr>
        <p:spPr>
          <a:xfrm>
            <a:off x="7665663" y="8646534"/>
            <a:ext cx="9241320" cy="624466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36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</a:p>
        </p:txBody>
      </p:sp>
      <p:sp>
        <p:nvSpPr>
          <p:cNvPr id="13" name="Označba mesta številke diapozitiva 12">
            <a:extLst>
              <a:ext uri="{FF2B5EF4-FFF2-40B4-BE49-F238E27FC236}">
                <a16:creationId xmlns:a16="http://schemas.microsoft.com/office/drawing/2014/main" id="{DCB0903B-9DA7-41F2-E094-1D9DE84021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448801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EA9937-A857-78B4-40B5-49156275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BE9AAF6F-22AC-0D73-56F8-2FAD9DE04B8C}"/>
              </a:ext>
            </a:extLst>
          </p:cNvPr>
          <p:cNvSpPr txBox="1">
            <a:spLocks/>
          </p:cNvSpPr>
          <p:nvPr/>
        </p:nvSpPr>
        <p:spPr>
          <a:xfrm>
            <a:off x="7659687" y="6832600"/>
            <a:ext cx="9241320" cy="131696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3600" kern="0" spc="-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Opentunity</a:t>
            </a:r>
            <a:r>
              <a:rPr lang="en-GB" sz="36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project – modules providing services</a:t>
            </a:r>
          </a:p>
        </p:txBody>
      </p:sp>
    </p:spTree>
    <p:extLst>
      <p:ext uri="{BB962C8B-B14F-4D97-AF65-F5344CB8AC3E}">
        <p14:creationId xmlns:p14="http://schemas.microsoft.com/office/powerpoint/2010/main" val="164056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2DE27-DC48-0B2D-4B4D-48BD3345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:a16="http://schemas.microsoft.com/office/drawing/2014/main" id="{FD647E83-BCDF-5C91-AE5D-E703E6D44731}"/>
              </a:ext>
            </a:extLst>
          </p:cNvPr>
          <p:cNvSpPr/>
          <p:nvPr/>
        </p:nvSpPr>
        <p:spPr>
          <a:xfrm>
            <a:off x="7126287" y="6299200"/>
            <a:ext cx="10033000" cy="38862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3" name="Označba mesta številke diapozitiva 12">
            <a:extLst>
              <a:ext uri="{FF2B5EF4-FFF2-40B4-BE49-F238E27FC236}">
                <a16:creationId xmlns:a16="http://schemas.microsoft.com/office/drawing/2014/main" id="{FAF8D27A-2325-AD96-CDF8-E46EF3D58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448801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pic>
        <p:nvPicPr>
          <p:cNvPr id="18" name="Slika 17" descr="distribucijsko območje">
            <a:extLst>
              <a:ext uri="{FF2B5EF4-FFF2-40B4-BE49-F238E27FC236}">
                <a16:creationId xmlns:a16="http://schemas.microsoft.com/office/drawing/2014/main" id="{222D138E-253D-6591-6807-D8966F797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7" y="401836"/>
            <a:ext cx="10414000" cy="573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BB3F3B2C-9C96-A1E5-E8C4-C0D3ADCF894C}"/>
              </a:ext>
            </a:extLst>
          </p:cNvPr>
          <p:cNvSpPr txBox="1"/>
          <p:nvPr/>
        </p:nvSpPr>
        <p:spPr>
          <a:xfrm>
            <a:off x="1106487" y="2413000"/>
            <a:ext cx="5791200" cy="507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defRPr/>
            </a:pPr>
            <a:endParaRPr lang="en-GB" sz="36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  <a:defRPr/>
            </a:pPr>
            <a:r>
              <a:rPr lang="en-GB" sz="3600" b="1" spc="150" dirty="0">
                <a:solidFill>
                  <a:srgbClr val="191919"/>
                </a:solidFill>
                <a:latin typeface="Arial"/>
                <a:cs typeface="Arial"/>
              </a:rPr>
              <a:t>Elektro Ljubljana </a:t>
            </a:r>
            <a:r>
              <a:rPr lang="en-GB" sz="3600" b="1" spc="150" dirty="0" err="1">
                <a:solidFill>
                  <a:srgbClr val="191919"/>
                </a:solidFill>
                <a:latin typeface="Arial"/>
                <a:cs typeface="Arial"/>
              </a:rPr>
              <a:t>d.d.</a:t>
            </a:r>
            <a:endParaRPr lang="en-GB" sz="36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  <a:defRPr/>
            </a:pPr>
            <a:endParaRPr lang="en-GB" sz="36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  <a:defRPr/>
            </a:pPr>
            <a:r>
              <a:rPr lang="en-GB" sz="3600" b="1" spc="150" dirty="0">
                <a:solidFill>
                  <a:srgbClr val="191919"/>
                </a:solidFill>
                <a:latin typeface="Arial"/>
                <a:cs typeface="Arial"/>
              </a:rPr>
              <a:t>The largest </a:t>
            </a:r>
          </a:p>
          <a:p>
            <a:pPr marL="12700" marR="5080">
              <a:spcBef>
                <a:spcPts val="100"/>
              </a:spcBef>
              <a:defRPr/>
            </a:pPr>
            <a:r>
              <a:rPr lang="en-GB" sz="3600" b="1" spc="150" dirty="0">
                <a:solidFill>
                  <a:srgbClr val="191919"/>
                </a:solidFill>
                <a:latin typeface="Arial"/>
                <a:cs typeface="Arial"/>
              </a:rPr>
              <a:t>electricity  distribution </a:t>
            </a:r>
          </a:p>
          <a:p>
            <a:pPr marL="12700" marR="5080">
              <a:spcBef>
                <a:spcPts val="100"/>
              </a:spcBef>
              <a:defRPr/>
            </a:pPr>
            <a:r>
              <a:rPr lang="en-GB" sz="3600" b="1" spc="150" dirty="0">
                <a:solidFill>
                  <a:srgbClr val="191919"/>
                </a:solidFill>
                <a:latin typeface="Arial"/>
                <a:cs typeface="Arial"/>
              </a:rPr>
              <a:t>network in Slovenia</a:t>
            </a:r>
          </a:p>
          <a:p>
            <a:pPr marL="12700" marR="5080">
              <a:spcBef>
                <a:spcPts val="100"/>
              </a:spcBef>
              <a:defRPr/>
            </a:pPr>
            <a:r>
              <a:rPr lang="en-GB" sz="36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  <a:endParaRPr lang="en-GB" sz="3600" spc="1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defRPr/>
            </a:pPr>
            <a:endParaRPr lang="en-GB" sz="3600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>
              <a:defRPr/>
            </a:pPr>
            <a:r>
              <a:rPr lang="en-GB" sz="3600" spc="150" dirty="0">
                <a:solidFill>
                  <a:srgbClr val="191919"/>
                </a:solidFill>
                <a:latin typeface="Arial"/>
                <a:cs typeface="Arial"/>
              </a:rPr>
              <a:t>5 distribution units</a:t>
            </a:r>
            <a:endParaRPr lang="en-GB" sz="3600" spc="1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4736EDD8-0CA2-395B-9457-017C010C88B5}"/>
              </a:ext>
            </a:extLst>
          </p:cNvPr>
          <p:cNvSpPr txBox="1"/>
          <p:nvPr/>
        </p:nvSpPr>
        <p:spPr>
          <a:xfrm>
            <a:off x="7278687" y="6387336"/>
            <a:ext cx="8763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area of Elektro Ljubljana</a:t>
            </a:r>
          </a:p>
          <a:p>
            <a:endParaRPr lang="en-GB" dirty="0">
              <a:solidFill>
                <a:srgbClr val="C20021"/>
              </a:solidFill>
            </a:endParaRPr>
          </a:p>
          <a:p>
            <a:endParaRPr lang="en-GB" dirty="0">
              <a:solidFill>
                <a:srgbClr val="C2002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Ljubljana City DU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Ljubljana Environs DU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mesto DU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Trbovlje</a:t>
            </a:r>
            <a:r>
              <a:rPr lang="en-GB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Kočevje</a:t>
            </a:r>
            <a:r>
              <a:rPr lang="en-GB" dirty="0">
                <a:solidFill>
                  <a:srgbClr val="C2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endParaRPr lang="en-GB" dirty="0">
              <a:solidFill>
                <a:srgbClr val="C20021"/>
              </a:solidFill>
            </a:endParaRPr>
          </a:p>
          <a:p>
            <a:endParaRPr lang="en-GB" dirty="0">
              <a:solidFill>
                <a:srgbClr val="C20021"/>
              </a:solidFill>
            </a:endParaRPr>
          </a:p>
        </p:txBody>
      </p:sp>
      <p:sp>
        <p:nvSpPr>
          <p:cNvPr id="27" name="Desni zaviti oklepaj 26">
            <a:extLst>
              <a:ext uri="{FF2B5EF4-FFF2-40B4-BE49-F238E27FC236}">
                <a16:creationId xmlns:a16="http://schemas.microsoft.com/office/drawing/2014/main" id="{60FEC784-DE9C-39D1-E848-A4D0FA5C253F}"/>
              </a:ext>
            </a:extLst>
          </p:cNvPr>
          <p:cNvSpPr/>
          <p:nvPr/>
        </p:nvSpPr>
        <p:spPr>
          <a:xfrm>
            <a:off x="10021887" y="7518400"/>
            <a:ext cx="304800" cy="20574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AB3E3BE-59DA-FF3A-2C8C-22C417FE74D0}"/>
                  </a:ext>
                </a:extLst>
              </p:cNvPr>
              <p:cNvSpPr txBox="1"/>
              <p:nvPr/>
            </p:nvSpPr>
            <p:spPr>
              <a:xfrm>
                <a:off x="10326687" y="7823201"/>
                <a:ext cx="5867400" cy="1375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8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8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GB" sz="28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800" i="1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17.470 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km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of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MV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and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LV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lines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800" i="1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800" i="1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356.106 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end</m:t>
                                    </m:r>
                                    <m: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users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GB" sz="2800" dirty="0">
                  <a:solidFill>
                    <a:srgbClr val="CC0000"/>
                  </a:solidFill>
                </a:endParaRPr>
              </a:p>
            </p:txBody>
          </p:sp>
        </mc:Choice>
        <mc:Fallback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AB3E3BE-59DA-FF3A-2C8C-22C417FE7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687" y="7823201"/>
                <a:ext cx="5867400" cy="1375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3">
            <a:extLst>
              <a:ext uri="{FF2B5EF4-FFF2-40B4-BE49-F238E27FC236}">
                <a16:creationId xmlns:a16="http://schemas.microsoft.com/office/drawing/2014/main" id="{5F55BF8F-1C2E-EEEF-9D17-561C39A1B799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7D5B4B-4ABA-1786-7B1A-5F22E8247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AC1F5-F818-3BAE-87BC-E150F222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0E20B1F-7864-1887-C64F-7A5E6B4C9D33}"/>
              </a:ext>
            </a:extLst>
          </p:cNvPr>
          <p:cNvSpPr/>
          <p:nvPr/>
        </p:nvSpPr>
        <p:spPr>
          <a:xfrm>
            <a:off x="5945187" y="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6653AC-D2DF-9EEF-9864-98CB75823ADF}"/>
              </a:ext>
            </a:extLst>
          </p:cNvPr>
          <p:cNvSpPr txBox="1"/>
          <p:nvPr/>
        </p:nvSpPr>
        <p:spPr>
          <a:xfrm>
            <a:off x="1106487" y="3098800"/>
            <a:ext cx="429260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Outline of problem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r>
              <a:rPr lang="en-GB" sz="3600" spc="150" dirty="0">
                <a:solidFill>
                  <a:srgbClr val="191919"/>
                </a:solidFill>
                <a:latin typeface="Arial"/>
                <a:cs typeface="Arial"/>
              </a:rPr>
              <a:t>Fault localization in highly-branched LV network with a large amount of data</a:t>
            </a:r>
            <a:endParaRPr lang="en-GB" sz="3600" spc="150" dirty="0">
              <a:latin typeface="Arial"/>
              <a:cs typeface="Arial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E3A7D38-0E94-02A6-41C2-B8CF34DC50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448801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F6E9FA3-E2D9-36EC-7190-BB6F52127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9473" y="869857"/>
            <a:ext cx="9801815" cy="69384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/>
          <a:p>
            <a:pPr marR="29464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sz="40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DETERMINING ESSENTIAL DATA SETS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9201D0FB-E109-6A8F-23B3-32AFE05B4FE3}"/>
              </a:ext>
            </a:extLst>
          </p:cNvPr>
          <p:cNvSpPr txBox="1">
            <a:spLocks/>
          </p:cNvSpPr>
          <p:nvPr/>
        </p:nvSpPr>
        <p:spPr>
          <a:xfrm>
            <a:off x="6211887" y="2717801"/>
            <a:ext cx="3728372" cy="278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algn="just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sz="28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Offline: metering system, planned and unplanned events from SCADA system (control centre)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E5B6213-065E-3205-B76D-3209E48A6C87}"/>
              </a:ext>
            </a:extLst>
          </p:cNvPr>
          <p:cNvSpPr txBox="1">
            <a:spLocks/>
          </p:cNvSpPr>
          <p:nvPr/>
        </p:nvSpPr>
        <p:spPr>
          <a:xfrm>
            <a:off x="12824249" y="2761470"/>
            <a:ext cx="3906157" cy="391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>
            <a:spAutoFit/>
          </a:bodyPr>
          <a:lstStyle>
            <a:defPPr>
              <a:defRPr lang="en-US"/>
            </a:defPPr>
            <a:lvl1pPr marR="294640" algn="just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  <a:defRPr sz="2800" b="0" i="0" kern="0" spc="-5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Real-time: ADMS SCADA  data from HV and MV, on LV only load-flow and state-estimation, data from protection relays,…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3478CE01-8F3D-12D1-9489-5D6C09A29EA1}"/>
              </a:ext>
            </a:extLst>
          </p:cNvPr>
          <p:cNvSpPr txBox="1">
            <a:spLocks/>
          </p:cNvSpPr>
          <p:nvPr/>
        </p:nvSpPr>
        <p:spPr>
          <a:xfrm>
            <a:off x="6592887" y="7442200"/>
            <a:ext cx="10210800" cy="1562928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defPPr>
              <a:defRPr lang="en-US"/>
            </a:defPPr>
            <a:lvl1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  <a:defRPr sz="2800" b="0" i="0" kern="0" spc="-5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u="sng" dirty="0">
                <a:solidFill>
                  <a:srgbClr val="C00000"/>
                </a:solidFill>
              </a:rPr>
              <a:t>GOAL: A long-term research effort enabling early fault identification, predictive maintenance, and enhanced network reliability.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9433F78-73DB-A60F-C66C-841FDF01CE0A}"/>
              </a:ext>
            </a:extLst>
          </p:cNvPr>
          <p:cNvSpPr>
            <a:spLocks/>
          </p:cNvSpPr>
          <p:nvPr/>
        </p:nvSpPr>
        <p:spPr bwMode="gray">
          <a:xfrm>
            <a:off x="10106387" y="1728008"/>
            <a:ext cx="903288" cy="156292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41C4FF9F-7B52-FD72-9FCD-944189BCB4AA}"/>
              </a:ext>
            </a:extLst>
          </p:cNvPr>
          <p:cNvSpPr>
            <a:spLocks/>
          </p:cNvSpPr>
          <p:nvPr/>
        </p:nvSpPr>
        <p:spPr bwMode="gray">
          <a:xfrm flipH="1">
            <a:off x="11684362" y="1748645"/>
            <a:ext cx="903288" cy="156292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431B3F9-0014-E80E-42B1-55D4028093C1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7EB5655-A20D-47F7-D69D-AA35DE1D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  <p:bldP spid="2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C002-5089-5377-7B85-592959BE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10B02D1-B2CB-DC41-7BCB-85040EDE6587}"/>
              </a:ext>
            </a:extLst>
          </p:cNvPr>
          <p:cNvSpPr/>
          <p:nvPr/>
        </p:nvSpPr>
        <p:spPr>
          <a:xfrm>
            <a:off x="5970587" y="-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061D8D3-433F-E19D-2DFF-E6C3EE2DDC04}"/>
              </a:ext>
            </a:extLst>
          </p:cNvPr>
          <p:cNvSpPr txBox="1"/>
          <p:nvPr/>
        </p:nvSpPr>
        <p:spPr>
          <a:xfrm>
            <a:off x="1106487" y="3098800"/>
            <a:ext cx="429260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Development of algorithm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r>
              <a:rPr lang="en-GB" sz="3600" spc="150" dirty="0">
                <a:solidFill>
                  <a:srgbClr val="191919"/>
                </a:solidFill>
                <a:latin typeface="Arial"/>
                <a:cs typeface="Arial"/>
              </a:rPr>
              <a:t>Supervised machine learning</a:t>
            </a:r>
          </a:p>
          <a:p>
            <a:pPr marL="12700"/>
            <a:endParaRPr lang="en-GB" sz="3600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r>
              <a:rPr lang="en-GB" sz="3600" spc="150" dirty="0">
                <a:solidFill>
                  <a:srgbClr val="191919"/>
                </a:solidFill>
                <a:latin typeface="Arial"/>
                <a:cs typeface="Arial"/>
              </a:rPr>
              <a:t>Classification</a:t>
            </a:r>
            <a:endParaRPr lang="en-GB" sz="3600" spc="150" dirty="0">
              <a:latin typeface="Arial"/>
              <a:cs typeface="Arial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5B6BE62-F410-A66B-72DD-1327C85AB1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222602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60E1BA72-44A6-62D2-7048-FF0F14B72D3D}"/>
              </a:ext>
            </a:extLst>
          </p:cNvPr>
          <p:cNvSpPr/>
          <p:nvPr/>
        </p:nvSpPr>
        <p:spPr>
          <a:xfrm>
            <a:off x="8879891" y="735651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PREPARATION/DATA ENGINEERING</a:t>
            </a:r>
            <a:r>
              <a:rPr lang="en-GB" dirty="0"/>
              <a:t>II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7F5DD9FC-1463-81F0-E13F-2387957D0E48}"/>
              </a:ext>
            </a:extLst>
          </p:cNvPr>
          <p:cNvSpPr/>
          <p:nvPr/>
        </p:nvSpPr>
        <p:spPr>
          <a:xfrm>
            <a:off x="8879891" y="2285095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DETERMINATION OF FEATURES</a:t>
            </a:r>
            <a:endParaRPr lang="en-GB" dirty="0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0C48EBD9-E75D-D0B9-3131-0ADBF5D81635}"/>
              </a:ext>
            </a:extLst>
          </p:cNvPr>
          <p:cNvSpPr/>
          <p:nvPr/>
        </p:nvSpPr>
        <p:spPr>
          <a:xfrm>
            <a:off x="8879891" y="3813104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LEARNING &amp; TEST DATA SEPARATION</a:t>
            </a:r>
            <a:endParaRPr lang="en-GB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44DBD4E-5A1F-ACF2-2193-7CA33DDC4C09}"/>
              </a:ext>
            </a:extLst>
          </p:cNvPr>
          <p:cNvSpPr/>
          <p:nvPr/>
        </p:nvSpPr>
        <p:spPr>
          <a:xfrm>
            <a:off x="8879891" y="5400288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 LEARNING</a:t>
            </a:r>
            <a:endParaRPr lang="en-GB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0237846B-C4C0-16CC-CC7D-4E2EAFC38376}"/>
              </a:ext>
            </a:extLst>
          </p:cNvPr>
          <p:cNvSpPr/>
          <p:nvPr/>
        </p:nvSpPr>
        <p:spPr>
          <a:xfrm>
            <a:off x="8879891" y="6941572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VALIDATION</a:t>
            </a:r>
            <a:endParaRPr lang="en-GB" dirty="0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4BE5434E-3384-6B75-E8A0-113214B4BBE2}"/>
              </a:ext>
            </a:extLst>
          </p:cNvPr>
          <p:cNvSpPr/>
          <p:nvPr/>
        </p:nvSpPr>
        <p:spPr>
          <a:xfrm>
            <a:off x="8879891" y="8518106"/>
            <a:ext cx="2209800" cy="914400"/>
          </a:xfrm>
          <a:prstGeom prst="rect">
            <a:avLst/>
          </a:prstGeom>
          <a:solidFill>
            <a:schemeClr val="bg1"/>
          </a:solidFill>
          <a:ln w="635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INFORMING MAINTENANCE TEAMS</a:t>
            </a:r>
            <a:endParaRPr lang="en-GB" dirty="0"/>
          </a:p>
        </p:txBody>
      </p:sp>
      <p:sp>
        <p:nvSpPr>
          <p:cNvPr id="23" name="Puščica: dol 22">
            <a:extLst>
              <a:ext uri="{FF2B5EF4-FFF2-40B4-BE49-F238E27FC236}">
                <a16:creationId xmlns:a16="http://schemas.microsoft.com/office/drawing/2014/main" id="{577B2DD5-9D3E-5465-0540-34EE7BCA6EC6}"/>
              </a:ext>
            </a:extLst>
          </p:cNvPr>
          <p:cNvSpPr/>
          <p:nvPr/>
        </p:nvSpPr>
        <p:spPr>
          <a:xfrm>
            <a:off x="9694915" y="1803940"/>
            <a:ext cx="639445" cy="4102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uščica: dol 23">
            <a:extLst>
              <a:ext uri="{FF2B5EF4-FFF2-40B4-BE49-F238E27FC236}">
                <a16:creationId xmlns:a16="http://schemas.microsoft.com/office/drawing/2014/main" id="{A2694BC0-DF79-6CD0-F7A4-ED576871F66F}"/>
              </a:ext>
            </a:extLst>
          </p:cNvPr>
          <p:cNvSpPr/>
          <p:nvPr/>
        </p:nvSpPr>
        <p:spPr>
          <a:xfrm>
            <a:off x="9694915" y="3310018"/>
            <a:ext cx="639445" cy="4102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Puščica: dol 24">
            <a:extLst>
              <a:ext uri="{FF2B5EF4-FFF2-40B4-BE49-F238E27FC236}">
                <a16:creationId xmlns:a16="http://schemas.microsoft.com/office/drawing/2014/main" id="{D13BDBB3-343B-CFD0-6145-BDED6C7F27A5}"/>
              </a:ext>
            </a:extLst>
          </p:cNvPr>
          <p:cNvSpPr/>
          <p:nvPr/>
        </p:nvSpPr>
        <p:spPr>
          <a:xfrm>
            <a:off x="9694915" y="4905726"/>
            <a:ext cx="639445" cy="4102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Puščica: dol 25">
            <a:extLst>
              <a:ext uri="{FF2B5EF4-FFF2-40B4-BE49-F238E27FC236}">
                <a16:creationId xmlns:a16="http://schemas.microsoft.com/office/drawing/2014/main" id="{30B8EC67-2DC1-0E91-F85B-2982E4BF4E56}"/>
              </a:ext>
            </a:extLst>
          </p:cNvPr>
          <p:cNvSpPr/>
          <p:nvPr/>
        </p:nvSpPr>
        <p:spPr>
          <a:xfrm>
            <a:off x="9694915" y="6454209"/>
            <a:ext cx="639445" cy="4102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uščica: dol 26">
            <a:extLst>
              <a:ext uri="{FF2B5EF4-FFF2-40B4-BE49-F238E27FC236}">
                <a16:creationId xmlns:a16="http://schemas.microsoft.com/office/drawing/2014/main" id="{A89B1451-80FC-93B3-8079-D8093F9AEC34}"/>
              </a:ext>
            </a:extLst>
          </p:cNvPr>
          <p:cNvSpPr/>
          <p:nvPr/>
        </p:nvSpPr>
        <p:spPr>
          <a:xfrm>
            <a:off x="9694915" y="8013118"/>
            <a:ext cx="639445" cy="4102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34779E65-1102-9002-A725-47D3D167CCAC}"/>
              </a:ext>
            </a:extLst>
          </p:cNvPr>
          <p:cNvSpPr txBox="1"/>
          <p:nvPr/>
        </p:nvSpPr>
        <p:spPr>
          <a:xfrm>
            <a:off x="11629759" y="508001"/>
            <a:ext cx="40849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 err="1"/>
              <a:t>querry</a:t>
            </a:r>
            <a:r>
              <a:rPr lang="sl-SI" b="1" dirty="0"/>
              <a:t>/</a:t>
            </a:r>
            <a:r>
              <a:rPr lang="sl-SI" b="1" dirty="0" err="1"/>
              <a:t>export</a:t>
            </a:r>
            <a:r>
              <a:rPr lang="sl-SI" b="1" dirty="0"/>
              <a:t> data</a:t>
            </a:r>
            <a:endParaRPr lang="en-GB" b="1" dirty="0"/>
          </a:p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 err="1"/>
              <a:t>coarse</a:t>
            </a:r>
            <a:r>
              <a:rPr lang="sl-SI" b="1" dirty="0"/>
              <a:t> </a:t>
            </a:r>
            <a:r>
              <a:rPr lang="sl-SI" b="1" dirty="0" err="1"/>
              <a:t>filtration</a:t>
            </a:r>
            <a:endParaRPr lang="en-GB" b="1" dirty="0"/>
          </a:p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 err="1"/>
              <a:t>filtration</a:t>
            </a:r>
            <a:r>
              <a:rPr lang="sl-SI" b="1" dirty="0"/>
              <a:t> </a:t>
            </a:r>
            <a:r>
              <a:rPr lang="sl-SI" b="1" dirty="0" err="1"/>
              <a:t>based</a:t>
            </a:r>
            <a:r>
              <a:rPr lang="sl-SI" b="1" dirty="0"/>
              <a:t> on </a:t>
            </a:r>
            <a:r>
              <a:rPr lang="sl-SI" b="1" dirty="0" err="1"/>
              <a:t>Events</a:t>
            </a:r>
            <a:r>
              <a:rPr lang="sl-SI" b="1" dirty="0"/>
              <a:t> on </a:t>
            </a:r>
            <a:r>
              <a:rPr lang="sl-SI" b="1" dirty="0" err="1"/>
              <a:t>power</a:t>
            </a:r>
            <a:r>
              <a:rPr lang="sl-SI" b="1" dirty="0"/>
              <a:t> </a:t>
            </a:r>
            <a:r>
              <a:rPr lang="sl-SI" b="1" dirty="0" err="1"/>
              <a:t>meters</a:t>
            </a:r>
            <a:endParaRPr lang="en-GB" b="1" dirty="0"/>
          </a:p>
        </p:txBody>
      </p:sp>
      <p:sp>
        <p:nvSpPr>
          <p:cNvPr id="31" name="Levi zaviti oklepaj 30">
            <a:extLst>
              <a:ext uri="{FF2B5EF4-FFF2-40B4-BE49-F238E27FC236}">
                <a16:creationId xmlns:a16="http://schemas.microsoft.com/office/drawing/2014/main" id="{C80325A8-0F94-66DD-6E26-C7FA1FF315DE}"/>
              </a:ext>
            </a:extLst>
          </p:cNvPr>
          <p:cNvSpPr/>
          <p:nvPr/>
        </p:nvSpPr>
        <p:spPr>
          <a:xfrm>
            <a:off x="11369093" y="643017"/>
            <a:ext cx="230823" cy="1172434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578FAE3-44BB-3040-A725-C05FF860063E}"/>
              </a:ext>
            </a:extLst>
          </p:cNvPr>
          <p:cNvSpPr txBox="1"/>
          <p:nvPr/>
        </p:nvSpPr>
        <p:spPr>
          <a:xfrm>
            <a:off x="11629759" y="2119868"/>
            <a:ext cx="373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-26 </a:t>
            </a:r>
            <a:r>
              <a:rPr lang="sl-SI" b="1" dirty="0" err="1"/>
              <a:t>features</a:t>
            </a:r>
            <a:endParaRPr lang="en-GB" b="1" dirty="0"/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D2DE3A6A-D001-B5F7-ED54-82DAC726D5EF}"/>
              </a:ext>
            </a:extLst>
          </p:cNvPr>
          <p:cNvSpPr txBox="1"/>
          <p:nvPr/>
        </p:nvSpPr>
        <p:spPr>
          <a:xfrm>
            <a:off x="11629759" y="2489200"/>
            <a:ext cx="4869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/>
              <a:t>principal </a:t>
            </a:r>
            <a:r>
              <a:rPr lang="sl-SI" b="1" dirty="0" err="1"/>
              <a:t>component</a:t>
            </a:r>
            <a:r>
              <a:rPr lang="sl-SI" b="1" dirty="0"/>
              <a:t> </a:t>
            </a:r>
            <a:r>
              <a:rPr lang="sl-SI" b="1" dirty="0" err="1"/>
              <a:t>analysis</a:t>
            </a:r>
            <a:r>
              <a:rPr lang="sl-SI" b="1" dirty="0"/>
              <a:t> </a:t>
            </a:r>
            <a:r>
              <a:rPr lang="en-GB" b="1" dirty="0"/>
              <a:t>PCA 99 % var (</a:t>
            </a:r>
            <a:r>
              <a:rPr lang="sl-SI" b="1" dirty="0" err="1"/>
              <a:t>reduction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features</a:t>
            </a:r>
            <a:r>
              <a:rPr lang="sl-SI" b="1" dirty="0"/>
              <a:t> </a:t>
            </a:r>
            <a:r>
              <a:rPr lang="en-GB" b="1" dirty="0"/>
              <a:t>26 → </a:t>
            </a:r>
            <a:r>
              <a:rPr lang="sl-SI" b="1" dirty="0"/>
              <a:t>10</a:t>
            </a:r>
            <a:r>
              <a:rPr lang="en-GB" b="1" dirty="0"/>
              <a:t> linear</a:t>
            </a:r>
            <a:r>
              <a:rPr lang="sl-SI" b="1" dirty="0"/>
              <a:t> </a:t>
            </a:r>
            <a:r>
              <a:rPr lang="sl-SI" b="1" dirty="0" err="1"/>
              <a:t>comb</a:t>
            </a:r>
            <a:r>
              <a:rPr lang="en-GB" b="1" dirty="0"/>
              <a:t>.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originals</a:t>
            </a:r>
            <a:r>
              <a:rPr lang="en-GB" b="1" dirty="0"/>
              <a:t> + ort</a:t>
            </a:r>
            <a:r>
              <a:rPr lang="sl-SI" b="1" dirty="0" err="1"/>
              <a:t>hogonality</a:t>
            </a:r>
            <a:r>
              <a:rPr lang="en-GB" b="1" dirty="0"/>
              <a:t>)</a:t>
            </a:r>
          </a:p>
        </p:txBody>
      </p:sp>
      <p:sp>
        <p:nvSpPr>
          <p:cNvPr id="34" name="Levi zaviti oklepaj 33">
            <a:extLst>
              <a:ext uri="{FF2B5EF4-FFF2-40B4-BE49-F238E27FC236}">
                <a16:creationId xmlns:a16="http://schemas.microsoft.com/office/drawing/2014/main" id="{8B517D98-90AC-7E97-BDA5-D27B5DCBB6EA}"/>
              </a:ext>
            </a:extLst>
          </p:cNvPr>
          <p:cNvSpPr/>
          <p:nvPr/>
        </p:nvSpPr>
        <p:spPr>
          <a:xfrm>
            <a:off x="11324960" y="2051349"/>
            <a:ext cx="274956" cy="13716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CA2B2434-8C5D-C3AE-CB49-D07A508BDA83}"/>
              </a:ext>
            </a:extLst>
          </p:cNvPr>
          <p:cNvSpPr txBox="1"/>
          <p:nvPr/>
        </p:nvSpPr>
        <p:spPr>
          <a:xfrm>
            <a:off x="11591659" y="3767218"/>
            <a:ext cx="35494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-90 %  </a:t>
            </a:r>
            <a:r>
              <a:rPr lang="sl-SI" b="1" dirty="0"/>
              <a:t>DATA → LEARNING</a:t>
            </a:r>
            <a:r>
              <a:rPr lang="en-GB" b="1" dirty="0"/>
              <a:t> (k-fold=3 </a:t>
            </a:r>
          </a:p>
          <a:p>
            <a:pPr>
              <a:spcAft>
                <a:spcPts val="600"/>
              </a:spcAft>
            </a:pPr>
            <a:r>
              <a:rPr lang="sl-SI" b="1" dirty="0" err="1"/>
              <a:t>cross-validation</a:t>
            </a:r>
            <a:r>
              <a:rPr lang="en-GB" b="1" dirty="0"/>
              <a:t>)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282D78F1-0C83-8755-6C1F-538A4AFC553F}"/>
              </a:ext>
            </a:extLst>
          </p:cNvPr>
          <p:cNvSpPr txBox="1"/>
          <p:nvPr/>
        </p:nvSpPr>
        <p:spPr>
          <a:xfrm>
            <a:off x="11591659" y="4464685"/>
            <a:ext cx="292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-10 %  </a:t>
            </a:r>
            <a:r>
              <a:rPr lang="sl-SI" b="1" dirty="0"/>
              <a:t>DATA → TEST</a:t>
            </a:r>
            <a:r>
              <a:rPr lang="en-GB" b="1" dirty="0"/>
              <a:t> 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74FB330F-A700-1109-3DF2-088B5C8F224A}"/>
              </a:ext>
            </a:extLst>
          </p:cNvPr>
          <p:cNvSpPr txBox="1"/>
          <p:nvPr/>
        </p:nvSpPr>
        <p:spPr>
          <a:xfrm>
            <a:off x="11629759" y="5836285"/>
            <a:ext cx="35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/>
              <a:t>h</a:t>
            </a:r>
            <a:r>
              <a:rPr lang="en-GB" b="1" dirty="0" err="1"/>
              <a:t>yperparameter</a:t>
            </a:r>
            <a:r>
              <a:rPr lang="en-GB" b="1" dirty="0"/>
              <a:t> </a:t>
            </a:r>
            <a:r>
              <a:rPr lang="sl-SI" b="1" dirty="0" err="1"/>
              <a:t>optimization</a:t>
            </a:r>
            <a:endParaRPr lang="en-GB" b="1" dirty="0"/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59C655B9-8C14-3F1A-B2DE-E4D92149CA67}"/>
              </a:ext>
            </a:extLst>
          </p:cNvPr>
          <p:cNvSpPr txBox="1"/>
          <p:nvPr/>
        </p:nvSpPr>
        <p:spPr>
          <a:xfrm>
            <a:off x="11629760" y="7209531"/>
            <a:ext cx="408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/>
              <a:t>C</a:t>
            </a:r>
            <a:r>
              <a:rPr lang="en-GB" b="1" dirty="0" err="1"/>
              <a:t>onfusion</a:t>
            </a:r>
            <a:r>
              <a:rPr lang="en-GB" b="1" dirty="0"/>
              <a:t> matrix</a:t>
            </a:r>
          </a:p>
        </p:txBody>
      </p:sp>
      <p:sp>
        <p:nvSpPr>
          <p:cNvPr id="40" name="Levi zaviti oklepaj 39">
            <a:extLst>
              <a:ext uri="{FF2B5EF4-FFF2-40B4-BE49-F238E27FC236}">
                <a16:creationId xmlns:a16="http://schemas.microsoft.com/office/drawing/2014/main" id="{862E6CE3-E554-1F33-D704-762A4F71BE3F}"/>
              </a:ext>
            </a:extLst>
          </p:cNvPr>
          <p:cNvSpPr/>
          <p:nvPr/>
        </p:nvSpPr>
        <p:spPr>
          <a:xfrm>
            <a:off x="11301556" y="3849754"/>
            <a:ext cx="313103" cy="924839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442DC72D-9C0D-144F-90AA-EE7BA2A21D77}"/>
              </a:ext>
            </a:extLst>
          </p:cNvPr>
          <p:cNvSpPr txBox="1"/>
          <p:nvPr/>
        </p:nvSpPr>
        <p:spPr>
          <a:xfrm>
            <a:off x="11629759" y="7540149"/>
            <a:ext cx="18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-ROC </a:t>
            </a:r>
            <a:r>
              <a:rPr lang="sl-SI" b="1" dirty="0" err="1"/>
              <a:t>curve</a:t>
            </a:r>
            <a:endParaRPr lang="en-GB" b="1" dirty="0"/>
          </a:p>
        </p:txBody>
      </p:sp>
      <p:sp>
        <p:nvSpPr>
          <p:cNvPr id="42" name="Levi zaviti oklepaj 41">
            <a:extLst>
              <a:ext uri="{FF2B5EF4-FFF2-40B4-BE49-F238E27FC236}">
                <a16:creationId xmlns:a16="http://schemas.microsoft.com/office/drawing/2014/main" id="{00CAF68B-A83E-6C76-9214-9FD71B26780B}"/>
              </a:ext>
            </a:extLst>
          </p:cNvPr>
          <p:cNvSpPr/>
          <p:nvPr/>
        </p:nvSpPr>
        <p:spPr>
          <a:xfrm>
            <a:off x="11324960" y="6931779"/>
            <a:ext cx="313103" cy="924839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73B9E322-B799-F94E-E909-3BD7EF8E6CCF}"/>
              </a:ext>
            </a:extLst>
          </p:cNvPr>
          <p:cNvSpPr txBox="1"/>
          <p:nvPr/>
        </p:nvSpPr>
        <p:spPr>
          <a:xfrm>
            <a:off x="11629760" y="6860257"/>
            <a:ext cx="405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 err="1"/>
              <a:t>Accuracy</a:t>
            </a:r>
            <a:r>
              <a:rPr lang="en-GB" b="1" dirty="0"/>
              <a:t>: </a:t>
            </a:r>
            <a:r>
              <a:rPr lang="sl-SI" b="1" dirty="0"/>
              <a:t>LEARNING &amp;</a:t>
            </a:r>
            <a:r>
              <a:rPr lang="en-GB" b="1" dirty="0"/>
              <a:t> TEST </a:t>
            </a:r>
            <a:r>
              <a:rPr lang="sl-SI" b="1" dirty="0"/>
              <a:t>DATA</a:t>
            </a:r>
            <a:endParaRPr lang="en-GB" b="1" dirty="0"/>
          </a:p>
        </p:txBody>
      </p:sp>
      <p:sp>
        <p:nvSpPr>
          <p:cNvPr id="47" name="Levi zaviti oklepaj 46">
            <a:extLst>
              <a:ext uri="{FF2B5EF4-FFF2-40B4-BE49-F238E27FC236}">
                <a16:creationId xmlns:a16="http://schemas.microsoft.com/office/drawing/2014/main" id="{79BDB4BA-5485-E0A0-B3F3-C26456AB0F06}"/>
              </a:ext>
            </a:extLst>
          </p:cNvPr>
          <p:cNvSpPr/>
          <p:nvPr/>
        </p:nvSpPr>
        <p:spPr>
          <a:xfrm>
            <a:off x="11316657" y="5373866"/>
            <a:ext cx="313103" cy="924839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ADA30C2B-8E65-ED8A-58EE-644B32617244}"/>
              </a:ext>
            </a:extLst>
          </p:cNvPr>
          <p:cNvSpPr txBox="1"/>
          <p:nvPr/>
        </p:nvSpPr>
        <p:spPr>
          <a:xfrm>
            <a:off x="11614199" y="5448419"/>
            <a:ext cx="372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-</a:t>
            </a:r>
            <a:r>
              <a:rPr lang="sl-SI" b="1" dirty="0"/>
              <a:t>multiple </a:t>
            </a:r>
            <a:r>
              <a:rPr lang="sl-SI" b="1" dirty="0" err="1"/>
              <a:t>different</a:t>
            </a:r>
            <a:r>
              <a:rPr lang="sl-SI" b="1" dirty="0"/>
              <a:t> </a:t>
            </a:r>
            <a:r>
              <a:rPr lang="en-GB" b="1" dirty="0" err="1"/>
              <a:t>algoritm</a:t>
            </a:r>
            <a:r>
              <a:rPr lang="sl-SI" b="1" dirty="0"/>
              <a:t>s</a:t>
            </a:r>
            <a:endParaRPr lang="en-GB" b="1" dirty="0"/>
          </a:p>
        </p:txBody>
      </p:sp>
      <p:cxnSp>
        <p:nvCxnSpPr>
          <p:cNvPr id="70" name="Povezovalnik: kolenski 69">
            <a:extLst>
              <a:ext uri="{FF2B5EF4-FFF2-40B4-BE49-F238E27FC236}">
                <a16:creationId xmlns:a16="http://schemas.microsoft.com/office/drawing/2014/main" id="{E316B113-4788-A5BE-2C74-3E8315D92E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54124" y="4416431"/>
            <a:ext cx="4705052" cy="1346489"/>
          </a:xfrm>
          <a:prstGeom prst="bentConnector3">
            <a:avLst>
              <a:gd name="adj1" fmla="val -206"/>
            </a:avLst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Raven puščični povezovalnik 76">
            <a:extLst>
              <a:ext uri="{FF2B5EF4-FFF2-40B4-BE49-F238E27FC236}">
                <a16:creationId xmlns:a16="http://schemas.microsoft.com/office/drawing/2014/main" id="{C90E8882-A8EB-90F6-DF25-B144E54B99C4}"/>
              </a:ext>
            </a:extLst>
          </p:cNvPr>
          <p:cNvCxnSpPr>
            <a:cxnSpLocks/>
          </p:cNvCxnSpPr>
          <p:nvPr/>
        </p:nvCxnSpPr>
        <p:spPr>
          <a:xfrm>
            <a:off x="7507287" y="2737148"/>
            <a:ext cx="1368000" cy="0"/>
          </a:xfrm>
          <a:prstGeom prst="straightConnector1">
            <a:avLst/>
          </a:prstGeom>
          <a:ln w="4762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Raven puščični povezovalnik 82">
            <a:extLst>
              <a:ext uri="{FF2B5EF4-FFF2-40B4-BE49-F238E27FC236}">
                <a16:creationId xmlns:a16="http://schemas.microsoft.com/office/drawing/2014/main" id="{10BA00A1-B748-CD5A-7B84-419824F8B55F}"/>
              </a:ext>
            </a:extLst>
          </p:cNvPr>
          <p:cNvCxnSpPr>
            <a:cxnSpLocks/>
          </p:cNvCxnSpPr>
          <p:nvPr/>
        </p:nvCxnSpPr>
        <p:spPr>
          <a:xfrm>
            <a:off x="7507287" y="1162668"/>
            <a:ext cx="1368000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58CE212F-A1FA-3285-F4E6-97FDADE9DFB2}"/>
              </a:ext>
            </a:extLst>
          </p:cNvPr>
          <p:cNvCxnSpPr>
            <a:cxnSpLocks/>
          </p:cNvCxnSpPr>
          <p:nvPr/>
        </p:nvCxnSpPr>
        <p:spPr>
          <a:xfrm>
            <a:off x="7533405" y="1162668"/>
            <a:ext cx="0" cy="1574480"/>
          </a:xfrm>
          <a:prstGeom prst="line">
            <a:avLst/>
          </a:prstGeom>
          <a:ln w="476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Slika 89" descr="Slika, ki vsebuje besede na prostem, trava, čelada, oseba">
            <a:extLst>
              <a:ext uri="{FF2B5EF4-FFF2-40B4-BE49-F238E27FC236}">
                <a16:creationId xmlns:a16="http://schemas.microsoft.com/office/drawing/2014/main" id="{88B87EE0-33E3-1034-6691-96472051C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680" y="8051801"/>
            <a:ext cx="1934701" cy="1892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7" name="Slika 14">
            <a:extLst>
              <a:ext uri="{FF2B5EF4-FFF2-40B4-BE49-F238E27FC236}">
                <a16:creationId xmlns:a16="http://schemas.microsoft.com/office/drawing/2014/main" id="{1B55CA7B-DCA6-52BC-2A6E-1DF02367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r="14516" b="9473"/>
          <a:stretch/>
        </p:blipFill>
        <p:spPr bwMode="auto">
          <a:xfrm>
            <a:off x="12789702" y="4823659"/>
            <a:ext cx="2805185" cy="36696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oljeZBesedilom 91">
            <a:extLst>
              <a:ext uri="{FF2B5EF4-FFF2-40B4-BE49-F238E27FC236}">
                <a16:creationId xmlns:a16="http://schemas.microsoft.com/office/drawing/2014/main" id="{09009F80-73EC-BA7B-F9F8-A4B13D3FD0BE}"/>
              </a:ext>
            </a:extLst>
          </p:cNvPr>
          <p:cNvSpPr txBox="1"/>
          <p:nvPr/>
        </p:nvSpPr>
        <p:spPr>
          <a:xfrm>
            <a:off x="8642449" y="9568207"/>
            <a:ext cx="277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defRPr/>
            </a:pPr>
            <a:r>
              <a:rPr lang="en-GB" b="1" spc="150" dirty="0">
                <a:solidFill>
                  <a:srgbClr val="191919"/>
                </a:solidFill>
                <a:latin typeface="Arial"/>
                <a:cs typeface="Arial"/>
              </a:rPr>
              <a:t>5 distribution units</a:t>
            </a:r>
            <a:endParaRPr lang="en-GB" b="1" spc="1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8" name="Slika 10">
            <a:extLst>
              <a:ext uri="{FF2B5EF4-FFF2-40B4-BE49-F238E27FC236}">
                <a16:creationId xmlns:a16="http://schemas.microsoft.com/office/drawing/2014/main" id="{6D1744B2-2244-68B0-A10C-762F8583D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811"/>
          <a:stretch/>
        </p:blipFill>
        <p:spPr bwMode="auto">
          <a:xfrm>
            <a:off x="13274978" y="4104709"/>
            <a:ext cx="3031304" cy="40693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Slika 13">
            <a:extLst>
              <a:ext uri="{FF2B5EF4-FFF2-40B4-BE49-F238E27FC236}">
                <a16:creationId xmlns:a16="http://schemas.microsoft.com/office/drawing/2014/main" id="{9A98C7A6-3798-73AC-2A9E-EE719352F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6866" r="15591"/>
          <a:stretch/>
        </p:blipFill>
        <p:spPr bwMode="auto">
          <a:xfrm>
            <a:off x="13699484" y="3570809"/>
            <a:ext cx="3124900" cy="414007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Povezovalnik: kolenski 97">
            <a:extLst>
              <a:ext uri="{FF2B5EF4-FFF2-40B4-BE49-F238E27FC236}">
                <a16:creationId xmlns:a16="http://schemas.microsoft.com/office/drawing/2014/main" id="{C3462992-A709-906D-511A-0AC0803F4D4F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6957938" y="2732596"/>
            <a:ext cx="1921955" cy="6242710"/>
          </a:xfrm>
          <a:prstGeom prst="bentConnector2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Raven puščični povezovalnik 100">
            <a:extLst>
              <a:ext uri="{FF2B5EF4-FFF2-40B4-BE49-F238E27FC236}">
                <a16:creationId xmlns:a16="http://schemas.microsoft.com/office/drawing/2014/main" id="{EE024478-2823-0C0E-FEF4-D334E981701A}"/>
              </a:ext>
            </a:extLst>
          </p:cNvPr>
          <p:cNvCxnSpPr>
            <a:cxnSpLocks/>
          </p:cNvCxnSpPr>
          <p:nvPr/>
        </p:nvCxnSpPr>
        <p:spPr>
          <a:xfrm>
            <a:off x="6928093" y="2742295"/>
            <a:ext cx="579194" cy="0"/>
          </a:xfrm>
          <a:prstGeom prst="straightConnector1">
            <a:avLst/>
          </a:prstGeom>
          <a:ln w="476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646E5785-6049-2C20-762F-BA88F55EE093}"/>
              </a:ext>
            </a:extLst>
          </p:cNvPr>
          <p:cNvCxnSpPr>
            <a:cxnSpLocks/>
          </p:cNvCxnSpPr>
          <p:nvPr/>
        </p:nvCxnSpPr>
        <p:spPr>
          <a:xfrm>
            <a:off x="6957936" y="1145285"/>
            <a:ext cx="0" cy="1574480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aven puščični povezovalnik 105">
            <a:extLst>
              <a:ext uri="{FF2B5EF4-FFF2-40B4-BE49-F238E27FC236}">
                <a16:creationId xmlns:a16="http://schemas.microsoft.com/office/drawing/2014/main" id="{34E4081D-207E-7A03-9743-044E144AF02E}"/>
              </a:ext>
            </a:extLst>
          </p:cNvPr>
          <p:cNvCxnSpPr>
            <a:cxnSpLocks/>
          </p:cNvCxnSpPr>
          <p:nvPr/>
        </p:nvCxnSpPr>
        <p:spPr>
          <a:xfrm>
            <a:off x="6928093" y="1152453"/>
            <a:ext cx="579194" cy="0"/>
          </a:xfrm>
          <a:prstGeom prst="straightConnector1">
            <a:avLst/>
          </a:prstGeom>
          <a:ln w="476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3DE4A9BF-B443-1276-380E-3F7E3C911D70}"/>
              </a:ext>
            </a:extLst>
          </p:cNvPr>
          <p:cNvSpPr txBox="1"/>
          <p:nvPr/>
        </p:nvSpPr>
        <p:spPr>
          <a:xfrm rot="16200000">
            <a:off x="6083656" y="4783295"/>
            <a:ext cx="25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b="1" dirty="0"/>
              <a:t>MODEL IMPROVEMENT</a:t>
            </a:r>
            <a:endParaRPr lang="en-GB" b="1" dirty="0"/>
          </a:p>
        </p:txBody>
      </p:sp>
      <p:sp>
        <p:nvSpPr>
          <p:cNvPr id="108" name="PoljeZBesedilom 107">
            <a:extLst>
              <a:ext uri="{FF2B5EF4-FFF2-40B4-BE49-F238E27FC236}">
                <a16:creationId xmlns:a16="http://schemas.microsoft.com/office/drawing/2014/main" id="{1B89AA93-F725-D8B9-F5C9-95F71CDF74BA}"/>
              </a:ext>
            </a:extLst>
          </p:cNvPr>
          <p:cNvSpPr txBox="1"/>
          <p:nvPr/>
        </p:nvSpPr>
        <p:spPr>
          <a:xfrm rot="16200000">
            <a:off x="3905900" y="4447128"/>
            <a:ext cx="56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b="1" dirty="0"/>
              <a:t>ERRORS CONFIRMED/DENIED BY MAINTENANCE TEAMS</a:t>
            </a:r>
            <a:endParaRPr lang="en-GB" b="1" dirty="0"/>
          </a:p>
        </p:txBody>
      </p:sp>
      <p:sp>
        <p:nvSpPr>
          <p:cNvPr id="109" name="PoljeZBesedilom 108">
            <a:extLst>
              <a:ext uri="{FF2B5EF4-FFF2-40B4-BE49-F238E27FC236}">
                <a16:creationId xmlns:a16="http://schemas.microsoft.com/office/drawing/2014/main" id="{2CB62DF4-783A-A4E6-F301-3401F9AAFFC2}"/>
              </a:ext>
            </a:extLst>
          </p:cNvPr>
          <p:cNvSpPr txBox="1"/>
          <p:nvPr/>
        </p:nvSpPr>
        <p:spPr>
          <a:xfrm>
            <a:off x="13656046" y="8596774"/>
            <a:ext cx="193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sl-SI" b="1" spc="150" dirty="0">
                <a:solidFill>
                  <a:srgbClr val="191919"/>
                </a:solidFill>
                <a:latin typeface="Arial"/>
                <a:cs typeface="Arial"/>
              </a:rPr>
              <a:t>ON-SITE</a:t>
            </a:r>
          </a:p>
          <a:p>
            <a:pPr marL="12700" algn="ctr">
              <a:defRPr/>
            </a:pPr>
            <a:r>
              <a:rPr lang="sl-SI" b="1" spc="150" dirty="0">
                <a:solidFill>
                  <a:srgbClr val="191919"/>
                </a:solidFill>
                <a:latin typeface="Arial"/>
                <a:cs typeface="Arial"/>
              </a:rPr>
              <a:t>INSPECTION</a:t>
            </a:r>
            <a:endParaRPr lang="en-GB" b="1" spc="1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CB74E630-7F42-B98F-B1AE-9789B830597E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6C4BECF-3459-578E-7AA1-BEDD7DA24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40" grpId="0" animBg="1"/>
      <p:bldP spid="41" grpId="0"/>
      <p:bldP spid="42" grpId="0" animBg="1"/>
      <p:bldP spid="43" grpId="0"/>
      <p:bldP spid="47" grpId="0" animBg="1"/>
      <p:bldP spid="48" grpId="0"/>
      <p:bldP spid="92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FB409-3DCE-41F0-E614-368F8F29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152E572-3A9B-E6B5-C11B-79B099F64BF8}"/>
              </a:ext>
            </a:extLst>
          </p:cNvPr>
          <p:cNvSpPr/>
          <p:nvPr/>
        </p:nvSpPr>
        <p:spPr>
          <a:xfrm>
            <a:off x="5990535" y="27036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19B5186-CC0C-5223-B09F-D3BF65B00C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222602"/>
            <a:ext cx="3738880" cy="276999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BB1FA33F-7BC8-5611-6974-591B00D5D02F}"/>
              </a:ext>
            </a:extLst>
          </p:cNvPr>
          <p:cNvSpPr txBox="1"/>
          <p:nvPr/>
        </p:nvSpPr>
        <p:spPr>
          <a:xfrm>
            <a:off x="1106487" y="3098801"/>
            <a:ext cx="42926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Development of algorithm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</a:p>
          <a:p>
            <a:pPr marL="12700"/>
            <a:r>
              <a:rPr lang="en-GB" sz="4000" spc="150" dirty="0">
                <a:solidFill>
                  <a:srgbClr val="191919"/>
                </a:solidFill>
                <a:latin typeface="Arial"/>
                <a:cs typeface="Arial"/>
              </a:rPr>
              <a:t>weighted </a:t>
            </a:r>
            <a:r>
              <a:rPr lang="en-GB" sz="4000" spc="150" dirty="0" err="1">
                <a:solidFill>
                  <a:srgbClr val="191919"/>
                </a:solidFill>
                <a:latin typeface="Arial"/>
                <a:cs typeface="Arial"/>
              </a:rPr>
              <a:t>kNN</a:t>
            </a:r>
            <a:endParaRPr lang="en-GB" sz="4000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Euclidean distance metric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Number of neighbours </a:t>
            </a:r>
            <a:r>
              <a:rPr lang="en-GB" sz="2000" i="1" spc="150" dirty="0">
                <a:solidFill>
                  <a:srgbClr val="191919"/>
                </a:solidFill>
                <a:latin typeface="Arial"/>
                <a:cs typeface="Arial"/>
              </a:rPr>
              <a:t>k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=10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sl-SI" sz="2000" spc="150" dirty="0" err="1">
                <a:solidFill>
                  <a:srgbClr val="191919"/>
                </a:solidFill>
                <a:latin typeface="Arial"/>
                <a:cs typeface="Arial"/>
              </a:rPr>
              <a:t>Inverse-squared</a:t>
            </a:r>
            <a:r>
              <a:rPr lang="sl-SI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distance weight </a:t>
            </a:r>
            <a:r>
              <a:rPr lang="en-GB" sz="2000" i="1" spc="150" dirty="0">
                <a:solidFill>
                  <a:srgbClr val="191919"/>
                </a:solidFill>
                <a:latin typeface="Arial"/>
                <a:cs typeface="Arial"/>
              </a:rPr>
              <a:t>w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endParaRPr lang="en-GB" sz="2000" spc="150" dirty="0">
              <a:latin typeface="Arial"/>
              <a:cs typeface="Arial"/>
            </a:endParaRP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2CAEB310-79B8-0F29-E721-290E7581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86235" y="423595"/>
            <a:ext cx="8859380" cy="624466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/>
          <a:p>
            <a:pPr marR="29464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sz="3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Features calculation, normalization &amp; PCA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E4F956D-B8E2-29B8-17E4-AEAE97190A2E}"/>
              </a:ext>
            </a:extLst>
          </p:cNvPr>
          <p:cNvSpPr txBox="1">
            <a:spLocks/>
          </p:cNvSpPr>
          <p:nvPr/>
        </p:nvSpPr>
        <p:spPr>
          <a:xfrm>
            <a:off x="6995021" y="1574801"/>
            <a:ext cx="9351466" cy="1024319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294640" indent="-457200" defTabSz="914400">
              <a:lnSpc>
                <a:spcPct val="125000"/>
              </a:lnSpc>
              <a:buClr>
                <a:srgbClr val="CF0A2C"/>
              </a:buClr>
              <a:buFont typeface="Courier New" panose="02070309020205020404" pitchFamily="49" charset="0"/>
              <a:buChar char="o"/>
              <a:tabLst>
                <a:tab pos="4803140" algn="l"/>
                <a:tab pos="4803775" algn="l"/>
              </a:tabLst>
            </a:pPr>
            <a:r>
              <a:rPr lang="en-GB" sz="28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determined features iteratively evaluated by different criterions: 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6BEC3FB-00CB-9CC7-6CAA-7295F8D55275}"/>
              </a:ext>
            </a:extLst>
          </p:cNvPr>
          <p:cNvSpPr txBox="1">
            <a:spLocks/>
          </p:cNvSpPr>
          <p:nvPr/>
        </p:nvSpPr>
        <p:spPr>
          <a:xfrm>
            <a:off x="8497887" y="2692905"/>
            <a:ext cx="6607740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minimum redundancy maximum relevance (MRMR)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644DB5C-77BA-9C4B-9F12-84B70D397456}"/>
              </a:ext>
            </a:extLst>
          </p:cNvPr>
          <p:cNvSpPr txBox="1">
            <a:spLocks/>
          </p:cNvSpPr>
          <p:nvPr/>
        </p:nvSpPr>
        <p:spPr>
          <a:xfrm>
            <a:off x="8497887" y="3192385"/>
            <a:ext cx="5653744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univariate </a:t>
            </a:r>
            <a:r>
              <a:rPr lang="en-GB" sz="2000" kern="0" spc="-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fea</a:t>
            </a:r>
            <a:r>
              <a:rPr lang="sl-SI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GB" sz="2000" kern="0" spc="-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ure</a:t>
            </a: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ranking (chi-square test)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3F74EEC3-0BF6-6DA6-00DA-E1CEA58DD177}"/>
                  </a:ext>
                </a:extLst>
              </p:cNvPr>
              <p:cNvSpPr txBox="1"/>
              <p:nvPr/>
            </p:nvSpPr>
            <p:spPr>
              <a:xfrm>
                <a:off x="13831887" y="3202802"/>
                <a:ext cx="3044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3F74EEC3-0BF6-6DA6-00DA-E1CEA58D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887" y="3202802"/>
                <a:ext cx="304442" cy="276999"/>
              </a:xfrm>
              <a:prstGeom prst="rect">
                <a:avLst/>
              </a:prstGeom>
              <a:blipFill>
                <a:blip r:embed="rId2"/>
                <a:stretch>
                  <a:fillRect l="-18000" t="-4348" r="-6000" b="-217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6">
            <a:extLst>
              <a:ext uri="{FF2B5EF4-FFF2-40B4-BE49-F238E27FC236}">
                <a16:creationId xmlns:a16="http://schemas.microsoft.com/office/drawing/2014/main" id="{FD95BEC1-2FB2-A02B-B2C5-38D6536A8107}"/>
              </a:ext>
            </a:extLst>
          </p:cNvPr>
          <p:cNvSpPr txBox="1">
            <a:spLocks/>
          </p:cNvSpPr>
          <p:nvPr/>
        </p:nvSpPr>
        <p:spPr>
          <a:xfrm>
            <a:off x="8497887" y="3729125"/>
            <a:ext cx="5653744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of variances (ANOVA)  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1527A77E-C0DC-EC4E-E952-A4107D499E36}"/>
              </a:ext>
            </a:extLst>
          </p:cNvPr>
          <p:cNvSpPr txBox="1">
            <a:spLocks/>
          </p:cNvSpPr>
          <p:nvPr/>
        </p:nvSpPr>
        <p:spPr>
          <a:xfrm>
            <a:off x="6953331" y="4513770"/>
            <a:ext cx="8859380" cy="485710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294640" indent="-457200" defTabSz="914400">
              <a:lnSpc>
                <a:spcPct val="125000"/>
              </a:lnSpc>
              <a:buClr>
                <a:srgbClr val="CF0A2C"/>
              </a:buClr>
              <a:buFont typeface="Courier New" panose="02070309020205020404" pitchFamily="49" charset="0"/>
              <a:buChar char="o"/>
              <a:tabLst>
                <a:tab pos="4803140" algn="l"/>
                <a:tab pos="4803775" algn="l"/>
              </a:tabLst>
            </a:pPr>
            <a:r>
              <a:rPr lang="en-GB" sz="28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2-step normalization: 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A6175BF3-66A3-4A2F-A3A0-1F35A7AF132E}"/>
              </a:ext>
            </a:extLst>
          </p:cNvPr>
          <p:cNvSpPr txBox="1">
            <a:spLocks/>
          </p:cNvSpPr>
          <p:nvPr/>
        </p:nvSpPr>
        <p:spPr>
          <a:xfrm>
            <a:off x="8512831" y="5107036"/>
            <a:ext cx="6705600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robust normalization (median &amp; interquartile range)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1670586-656A-9DAF-196A-B831BADD092C}"/>
              </a:ext>
            </a:extLst>
          </p:cNvPr>
          <p:cNvSpPr txBox="1">
            <a:spLocks/>
          </p:cNvSpPr>
          <p:nvPr/>
        </p:nvSpPr>
        <p:spPr>
          <a:xfrm>
            <a:off x="8497887" y="6604000"/>
            <a:ext cx="6705600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min-max scaling (transforms data in specific range)</a:t>
            </a:r>
          </a:p>
        </p:txBody>
      </p:sp>
      <p:sp>
        <p:nvSpPr>
          <p:cNvPr id="22" name="Puščica: dol 21">
            <a:extLst>
              <a:ext uri="{FF2B5EF4-FFF2-40B4-BE49-F238E27FC236}">
                <a16:creationId xmlns:a16="http://schemas.microsoft.com/office/drawing/2014/main" id="{BE6F5ECB-7D50-AC3C-7FB9-112F36C4F1DE}"/>
              </a:ext>
            </a:extLst>
          </p:cNvPr>
          <p:cNvSpPr/>
          <p:nvPr/>
        </p:nvSpPr>
        <p:spPr>
          <a:xfrm>
            <a:off x="11698287" y="5571246"/>
            <a:ext cx="304800" cy="34695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4E53EADC-1584-50A1-4DB2-892422C06072}"/>
              </a:ext>
            </a:extLst>
          </p:cNvPr>
          <p:cNvSpPr txBox="1">
            <a:spLocks/>
          </p:cNvSpPr>
          <p:nvPr/>
        </p:nvSpPr>
        <p:spPr>
          <a:xfrm>
            <a:off x="10860087" y="5952246"/>
            <a:ext cx="2203972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handling outliers</a:t>
            </a: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6D09C94A-81EC-4F0B-989C-7CF04E220F0C}"/>
              </a:ext>
            </a:extLst>
          </p:cNvPr>
          <p:cNvSpPr txBox="1">
            <a:spLocks/>
          </p:cNvSpPr>
          <p:nvPr/>
        </p:nvSpPr>
        <p:spPr>
          <a:xfrm>
            <a:off x="6995021" y="7420837"/>
            <a:ext cx="8859380" cy="485710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294640" indent="-457200" defTabSz="914400">
              <a:lnSpc>
                <a:spcPct val="125000"/>
              </a:lnSpc>
              <a:buClr>
                <a:srgbClr val="CF0A2C"/>
              </a:buClr>
              <a:buFont typeface="Courier New" panose="02070309020205020404" pitchFamily="49" charset="0"/>
              <a:buChar char="o"/>
              <a:tabLst>
                <a:tab pos="4803140" algn="l"/>
                <a:tab pos="4803775" algn="l"/>
              </a:tabLst>
            </a:pPr>
            <a:r>
              <a:rPr lang="en-GB" sz="28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PCA: 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1080073C-29AA-F8B7-3CBB-5BD258295632}"/>
              </a:ext>
            </a:extLst>
          </p:cNvPr>
          <p:cNvSpPr txBox="1">
            <a:spLocks/>
          </p:cNvSpPr>
          <p:nvPr/>
        </p:nvSpPr>
        <p:spPr>
          <a:xfrm>
            <a:off x="8497887" y="7797625"/>
            <a:ext cx="4419600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orthogonal linear transformation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EAF44B5-CA3A-D0D8-6E80-C90392DD62C9}"/>
              </a:ext>
            </a:extLst>
          </p:cNvPr>
          <p:cNvSpPr txBox="1">
            <a:spLocks/>
          </p:cNvSpPr>
          <p:nvPr/>
        </p:nvSpPr>
        <p:spPr>
          <a:xfrm>
            <a:off x="8512831" y="8390646"/>
            <a:ext cx="5852456" cy="34695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04000" marR="294640" indent="-507365" defTabSz="914400">
              <a:lnSpc>
                <a:spcPct val="125000"/>
              </a:lnSpc>
              <a:buClr>
                <a:srgbClr val="CF0A2C"/>
              </a:buClr>
              <a:buFontTx/>
              <a:buChar char="–"/>
              <a:tabLst>
                <a:tab pos="4803140" algn="l"/>
                <a:tab pos="4803775" algn="l"/>
              </a:tabLst>
            </a:pPr>
            <a:r>
              <a:rPr lang="en-GB" sz="2000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eigenvectors of features‘ covariance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A8BF1617-06F5-B63A-1C3C-9C417D06A520}"/>
                  </a:ext>
                </a:extLst>
              </p:cNvPr>
              <p:cNvSpPr txBox="1"/>
              <p:nvPr/>
            </p:nvSpPr>
            <p:spPr>
              <a:xfrm>
                <a:off x="12765088" y="7850547"/>
                <a:ext cx="2880019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𝑷𝑪𝑨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𝒇𝒆𝒂𝒕𝒖𝒓𝒆𝒔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A8BF1617-06F5-B63A-1C3C-9C417D06A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088" y="7850547"/>
                <a:ext cx="2880019" cy="336887"/>
              </a:xfrm>
              <a:prstGeom prst="rect">
                <a:avLst/>
              </a:prstGeom>
              <a:blipFill>
                <a:blip r:embed="rId3"/>
                <a:stretch>
                  <a:fillRect l="-1483" r="-1695" b="-290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>
            <a:extLst>
              <a:ext uri="{FF2B5EF4-FFF2-40B4-BE49-F238E27FC236}">
                <a16:creationId xmlns:a16="http://schemas.microsoft.com/office/drawing/2014/main" id="{563132CE-2A54-4294-F0AB-875F42F5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017" y="1737406"/>
            <a:ext cx="9677400" cy="71851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552724-ADC5-435B-B1F3-7EA2FCCD5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586" y="3603358"/>
            <a:ext cx="4029637" cy="42582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52726CF-54D0-137B-1C6A-0417B37A7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285" y="2253454"/>
            <a:ext cx="10134600" cy="66991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7603A18B-E2C4-7182-7E1A-91031B029439}"/>
              </a:ext>
            </a:extLst>
          </p:cNvPr>
          <p:cNvSpPr txBox="1">
            <a:spLocks/>
          </p:cNvSpPr>
          <p:nvPr/>
        </p:nvSpPr>
        <p:spPr>
          <a:xfrm>
            <a:off x="10733855" y="5079975"/>
            <a:ext cx="5105400" cy="416268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weighted </a:t>
            </a:r>
            <a:r>
              <a:rPr lang="en-GB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kNN</a:t>
            </a:r>
            <a:r>
              <a:rPr lang="en-GB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(with PCA </a:t>
            </a:r>
            <a:r>
              <a:rPr lang="en-GB" i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</a:t>
            </a:r>
            <a:r>
              <a:rPr lang="en-GB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=99%)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7479B994-35C9-B441-41EF-F7C06BBEEDB2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11CEDDEA-1C8D-4E2D-BA93-2638FBE62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2" grpId="0" animBg="1"/>
      <p:bldP spid="23" grpId="0"/>
      <p:bldP spid="24" grpId="0"/>
      <p:bldP spid="25" grpId="0"/>
      <p:bldP spid="26" grpId="0"/>
      <p:bldP spid="2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33B8-56F8-C8C4-A116-76D901B0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5A3D474-E79D-8053-7C24-3F883424D4A4}"/>
              </a:ext>
            </a:extLst>
          </p:cNvPr>
          <p:cNvSpPr/>
          <p:nvPr/>
        </p:nvSpPr>
        <p:spPr>
          <a:xfrm>
            <a:off x="5970587" y="-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6FB57D3-4B61-24BD-1538-45ACB49A6C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222602"/>
            <a:ext cx="3738880" cy="276999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038C57E-A2E6-B361-5F44-67792EADC484}"/>
              </a:ext>
            </a:extLst>
          </p:cNvPr>
          <p:cNvSpPr txBox="1"/>
          <p:nvPr/>
        </p:nvSpPr>
        <p:spPr>
          <a:xfrm>
            <a:off x="1106487" y="3098801"/>
            <a:ext cx="42926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Development of algorithm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</a:p>
          <a:p>
            <a:pPr marL="12700"/>
            <a:r>
              <a:rPr lang="sl-SI" sz="4000" spc="150" dirty="0" err="1">
                <a:solidFill>
                  <a:srgbClr val="191919"/>
                </a:solidFill>
                <a:latin typeface="Arial"/>
                <a:cs typeface="Arial"/>
              </a:rPr>
              <a:t>weighted</a:t>
            </a:r>
            <a:r>
              <a:rPr lang="sl-SI" sz="4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lang="sl-SI" sz="4000" spc="150" dirty="0" err="1">
                <a:solidFill>
                  <a:srgbClr val="191919"/>
                </a:solidFill>
                <a:latin typeface="Arial"/>
                <a:cs typeface="Arial"/>
              </a:rPr>
              <a:t>kNN</a:t>
            </a:r>
            <a:endParaRPr lang="sl-SI" sz="4000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endParaRPr lang="sl-SI" sz="40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Euclidean distance metric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Number of </a:t>
            </a:r>
            <a:r>
              <a:rPr lang="en-US" sz="2000" spc="150" dirty="0" err="1">
                <a:solidFill>
                  <a:srgbClr val="191919"/>
                </a:solidFill>
                <a:latin typeface="Arial"/>
                <a:cs typeface="Arial"/>
              </a:rPr>
              <a:t>neighbours</a:t>
            </a: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lang="en-US" sz="2000" i="1" spc="150" dirty="0">
                <a:solidFill>
                  <a:srgbClr val="191919"/>
                </a:solidFill>
                <a:latin typeface="Arial"/>
                <a:cs typeface="Arial"/>
              </a:rPr>
              <a:t>k</a:t>
            </a: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=10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sl-SI" sz="2000" spc="150" dirty="0" err="1">
                <a:solidFill>
                  <a:srgbClr val="191919"/>
                </a:solidFill>
                <a:latin typeface="Arial"/>
                <a:cs typeface="Arial"/>
              </a:rPr>
              <a:t>Inverse-squared</a:t>
            </a:r>
            <a:r>
              <a:rPr lang="sl-SI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distance weight </a:t>
            </a:r>
            <a:r>
              <a:rPr lang="en-US" sz="2000" i="1" spc="150" dirty="0">
                <a:solidFill>
                  <a:srgbClr val="191919"/>
                </a:solidFill>
                <a:latin typeface="Arial"/>
                <a:cs typeface="Arial"/>
              </a:rPr>
              <a:t>w</a:t>
            </a:r>
            <a:r>
              <a:rPr lang="en-US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endParaRPr lang="en-US" sz="2000" spc="150" dirty="0">
              <a:latin typeface="Arial"/>
              <a:cs typeface="Arial"/>
            </a:endParaRP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48C08B0-B8A5-81E6-C668-C4984CFF4C1A}"/>
              </a:ext>
            </a:extLst>
          </p:cNvPr>
          <p:cNvSpPr txBox="1">
            <a:spLocks/>
          </p:cNvSpPr>
          <p:nvPr/>
        </p:nvSpPr>
        <p:spPr>
          <a:xfrm>
            <a:off x="9945688" y="613115"/>
            <a:ext cx="3537615" cy="416268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sl-SI" b="1" kern="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CONFUSION MATRIX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7AFAD03-5BD3-9E65-B791-2B74601F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19" y="1270001"/>
            <a:ext cx="9907383" cy="68970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0D671109-AFDA-BA1E-7D93-F9E63CA9784A}"/>
              </a:ext>
            </a:extLst>
          </p:cNvPr>
          <p:cNvSpPr txBox="1">
            <a:spLocks/>
          </p:cNvSpPr>
          <p:nvPr/>
        </p:nvSpPr>
        <p:spPr>
          <a:xfrm>
            <a:off x="14441487" y="736600"/>
            <a:ext cx="2134236" cy="416268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sl-SI" kern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  <a:r>
              <a:rPr lang="sl-SI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5AAF274-6B9B-8529-5D74-08A33468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05" y="2350040"/>
            <a:ext cx="9916909" cy="68399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62D8BBC2-5421-4F99-C935-F219EA508713}"/>
              </a:ext>
            </a:extLst>
          </p:cNvPr>
          <p:cNvSpPr txBox="1">
            <a:spLocks/>
          </p:cNvSpPr>
          <p:nvPr/>
        </p:nvSpPr>
        <p:spPr>
          <a:xfrm>
            <a:off x="14669451" y="2987332"/>
            <a:ext cx="1524636" cy="416268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94640" defTabSz="91440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sl-SI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data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4AE734E-9DF8-8851-4B7A-B9F56FF57008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F8629E9-2780-B566-CC2E-2728ECB8C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0CCF7-A726-7FE9-DC9C-8CE3A256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E4F1A7E-DF80-530D-5DED-49E13CBEC6C1}"/>
              </a:ext>
            </a:extLst>
          </p:cNvPr>
          <p:cNvSpPr/>
          <p:nvPr/>
        </p:nvSpPr>
        <p:spPr>
          <a:xfrm>
            <a:off x="5970587" y="-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4EB1E2B-D351-E29B-5CAA-5358259C15C4}"/>
              </a:ext>
            </a:extLst>
          </p:cNvPr>
          <p:cNvGrpSpPr/>
          <p:nvPr/>
        </p:nvGrpSpPr>
        <p:grpSpPr>
          <a:xfrm>
            <a:off x="6768389" y="1391959"/>
            <a:ext cx="9044698" cy="7830643"/>
            <a:chOff x="5865102" y="1391958"/>
            <a:chExt cx="9044698" cy="7830643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D5C56612-F078-60EF-6E34-DCCFD24E7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5102" y="1391958"/>
              <a:ext cx="9044698" cy="7830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PoljeZBesedilom 41">
              <a:extLst>
                <a:ext uri="{FF2B5EF4-FFF2-40B4-BE49-F238E27FC236}">
                  <a16:creationId xmlns:a16="http://schemas.microsoft.com/office/drawing/2014/main" id="{78AE4740-FAFF-8D4F-6443-4EFCE4E2629A}"/>
                </a:ext>
              </a:extLst>
            </p:cNvPr>
            <p:cNvSpPr txBox="1"/>
            <p:nvPr/>
          </p:nvSpPr>
          <p:spPr>
            <a:xfrm rot="786032">
              <a:off x="8834798" y="4915917"/>
              <a:ext cx="15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LV 3-phase line</a:t>
              </a:r>
            </a:p>
          </p:txBody>
        </p:sp>
        <p:sp>
          <p:nvSpPr>
            <p:cNvPr id="44" name="PoljeZBesedilom 43">
              <a:extLst>
                <a:ext uri="{FF2B5EF4-FFF2-40B4-BE49-F238E27FC236}">
                  <a16:creationId xmlns:a16="http://schemas.microsoft.com/office/drawing/2014/main" id="{CF964D80-F0C3-4DFD-0A49-E8280F9F65B2}"/>
                </a:ext>
              </a:extLst>
            </p:cNvPr>
            <p:cNvSpPr txBox="1"/>
            <p:nvPr/>
          </p:nvSpPr>
          <p:spPr>
            <a:xfrm rot="20248873">
              <a:off x="13022361" y="4866415"/>
              <a:ext cx="15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LV 3-phase line</a:t>
              </a:r>
            </a:p>
          </p:txBody>
        </p:sp>
        <p:sp>
          <p:nvSpPr>
            <p:cNvPr id="46" name="PoljeZBesedilom 45">
              <a:extLst>
                <a:ext uri="{FF2B5EF4-FFF2-40B4-BE49-F238E27FC236}">
                  <a16:creationId xmlns:a16="http://schemas.microsoft.com/office/drawing/2014/main" id="{96AEF3C8-C5E1-184D-83F8-A159225AA89F}"/>
                </a:ext>
              </a:extLst>
            </p:cNvPr>
            <p:cNvSpPr txBox="1"/>
            <p:nvPr/>
          </p:nvSpPr>
          <p:spPr>
            <a:xfrm rot="2970292">
              <a:off x="11660987" y="7344025"/>
              <a:ext cx="15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LV 3-phase line</a:t>
              </a:r>
            </a:p>
          </p:txBody>
        </p:sp>
        <p:sp>
          <p:nvSpPr>
            <p:cNvPr id="45" name="PoljeZBesedilom 44">
              <a:extLst>
                <a:ext uri="{FF2B5EF4-FFF2-40B4-BE49-F238E27FC236}">
                  <a16:creationId xmlns:a16="http://schemas.microsoft.com/office/drawing/2014/main" id="{66A987D3-D976-E3D7-2D85-BC56CC365652}"/>
                </a:ext>
              </a:extLst>
            </p:cNvPr>
            <p:cNvSpPr txBox="1"/>
            <p:nvPr/>
          </p:nvSpPr>
          <p:spPr>
            <a:xfrm rot="21048243">
              <a:off x="7819674" y="5905738"/>
              <a:ext cx="15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LV 3-phase line</a:t>
              </a:r>
            </a:p>
          </p:txBody>
        </p:sp>
        <p:sp>
          <p:nvSpPr>
            <p:cNvPr id="49" name="PoljeZBesedilom 48">
              <a:extLst>
                <a:ext uri="{FF2B5EF4-FFF2-40B4-BE49-F238E27FC236}">
                  <a16:creationId xmlns:a16="http://schemas.microsoft.com/office/drawing/2014/main" id="{3B4A3B97-40EC-FB31-0394-387D58DEC7B9}"/>
                </a:ext>
              </a:extLst>
            </p:cNvPr>
            <p:cNvSpPr txBox="1"/>
            <p:nvPr/>
          </p:nvSpPr>
          <p:spPr>
            <a:xfrm>
              <a:off x="5994400" y="1637227"/>
              <a:ext cx="1631840" cy="463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l-SI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Kočevje DU</a:t>
              </a:r>
              <a:endPara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955D27F-5FA2-AFE1-CA11-2D10274927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222602"/>
            <a:ext cx="3738880" cy="276999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53F0F392-D3F5-789A-0954-0B54F5F41436}"/>
              </a:ext>
            </a:extLst>
          </p:cNvPr>
          <p:cNvSpPr txBox="1"/>
          <p:nvPr/>
        </p:nvSpPr>
        <p:spPr>
          <a:xfrm>
            <a:off x="1106487" y="3098800"/>
            <a:ext cx="42926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Results</a:t>
            </a:r>
            <a:endParaRPr lang="en-GB" sz="4000" spc="150" dirty="0">
              <a:latin typeface="Arial"/>
              <a:cs typeface="Arial"/>
            </a:endParaRPr>
          </a:p>
          <a:p>
            <a:pPr marL="12700"/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–</a:t>
            </a:r>
          </a:p>
          <a:p>
            <a:pPr marL="12700"/>
            <a:r>
              <a:rPr lang="en-GB" sz="4000" spc="150" dirty="0">
                <a:solidFill>
                  <a:srgbClr val="191919"/>
                </a:solidFill>
                <a:latin typeface="Arial"/>
                <a:cs typeface="Arial"/>
              </a:rPr>
              <a:t>weighted </a:t>
            </a:r>
            <a:r>
              <a:rPr lang="en-GB" sz="4000" spc="150" dirty="0" err="1">
                <a:solidFill>
                  <a:srgbClr val="191919"/>
                </a:solidFill>
                <a:latin typeface="Arial"/>
                <a:cs typeface="Arial"/>
              </a:rPr>
              <a:t>kNN</a:t>
            </a:r>
            <a:endParaRPr lang="en-GB" sz="4000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Euclidean distance metric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Number of neighbours </a:t>
            </a:r>
            <a:r>
              <a:rPr lang="en-GB" sz="2000" i="1" spc="150" dirty="0">
                <a:solidFill>
                  <a:srgbClr val="191919"/>
                </a:solidFill>
                <a:latin typeface="Arial"/>
                <a:cs typeface="Arial"/>
              </a:rPr>
              <a:t>k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=10</a:t>
            </a:r>
          </a:p>
          <a:p>
            <a:pPr marL="355600" indent="-342900">
              <a:buFont typeface="Wingdings" panose="05000000000000000000" pitchFamily="2" charset="2"/>
              <a:buChar char="v"/>
            </a:pPr>
            <a:r>
              <a:rPr lang="sl-SI" sz="2000" spc="150" dirty="0" err="1">
                <a:solidFill>
                  <a:srgbClr val="191919"/>
                </a:solidFill>
                <a:latin typeface="Arial"/>
                <a:cs typeface="Arial"/>
              </a:rPr>
              <a:t>Inverse-squared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 distance weight </a:t>
            </a:r>
            <a:r>
              <a:rPr lang="en-GB" sz="2000" i="1" spc="150" dirty="0">
                <a:solidFill>
                  <a:srgbClr val="191919"/>
                </a:solidFill>
                <a:latin typeface="Arial"/>
                <a:cs typeface="Arial"/>
              </a:rPr>
              <a:t>w</a:t>
            </a:r>
            <a:r>
              <a:rPr lang="en-GB" sz="2000" spc="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endParaRPr lang="en-GB" sz="2000" spc="150" dirty="0">
              <a:latin typeface="Arial"/>
              <a:cs typeface="Arial"/>
            </a:endParaRPr>
          </a:p>
          <a:p>
            <a:pPr marL="12700"/>
            <a:endParaRPr lang="en-GB" sz="4000" b="1" spc="150" dirty="0">
              <a:solidFill>
                <a:srgbClr val="191919"/>
              </a:solidFill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03C0E41-56D0-2C89-988B-C20C0A3DA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86235" y="423595"/>
            <a:ext cx="8859380" cy="624466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/>
          <a:p>
            <a:pPr marR="294640">
              <a:lnSpc>
                <a:spcPct val="125000"/>
              </a:lnSpc>
              <a:buClr>
                <a:srgbClr val="CF0A2C"/>
              </a:buClr>
              <a:tabLst>
                <a:tab pos="4803140" algn="l"/>
                <a:tab pos="4803775" algn="l"/>
              </a:tabLst>
            </a:pPr>
            <a:r>
              <a:rPr lang="en-GB" sz="3600" spc="-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Practical examples of anomaly detection</a:t>
            </a:r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6229DA33-7D48-0834-E01C-682E1FDCC27D}"/>
              </a:ext>
            </a:extLst>
          </p:cNvPr>
          <p:cNvSpPr/>
          <p:nvPr/>
        </p:nvSpPr>
        <p:spPr>
          <a:xfrm>
            <a:off x="8040687" y="2377301"/>
            <a:ext cx="7239000" cy="6819900"/>
          </a:xfrm>
          <a:custGeom>
            <a:avLst/>
            <a:gdLst>
              <a:gd name="connsiteX0" fmla="*/ 2095500 w 7058025"/>
              <a:gd name="connsiteY0" fmla="*/ 114300 h 6819900"/>
              <a:gd name="connsiteX1" fmla="*/ 1104900 w 7058025"/>
              <a:gd name="connsiteY1" fmla="*/ 0 h 6819900"/>
              <a:gd name="connsiteX2" fmla="*/ 0 w 7058025"/>
              <a:gd name="connsiteY2" fmla="*/ 257175 h 6819900"/>
              <a:gd name="connsiteX3" fmla="*/ 219075 w 7058025"/>
              <a:gd name="connsiteY3" fmla="*/ 2466975 h 6819900"/>
              <a:gd name="connsiteX4" fmla="*/ 352425 w 7058025"/>
              <a:gd name="connsiteY4" fmla="*/ 2809875 h 6819900"/>
              <a:gd name="connsiteX5" fmla="*/ 2971800 w 7058025"/>
              <a:gd name="connsiteY5" fmla="*/ 3400425 h 6819900"/>
              <a:gd name="connsiteX6" fmla="*/ 3562350 w 7058025"/>
              <a:gd name="connsiteY6" fmla="*/ 3533775 h 6819900"/>
              <a:gd name="connsiteX7" fmla="*/ 3848100 w 7058025"/>
              <a:gd name="connsiteY7" fmla="*/ 4743450 h 6819900"/>
              <a:gd name="connsiteX8" fmla="*/ 3971925 w 7058025"/>
              <a:gd name="connsiteY8" fmla="*/ 5114925 h 6819900"/>
              <a:gd name="connsiteX9" fmla="*/ 4486275 w 7058025"/>
              <a:gd name="connsiteY9" fmla="*/ 5314950 h 6819900"/>
              <a:gd name="connsiteX10" fmla="*/ 5248275 w 7058025"/>
              <a:gd name="connsiteY10" fmla="*/ 6124575 h 6819900"/>
              <a:gd name="connsiteX11" fmla="*/ 5410200 w 7058025"/>
              <a:gd name="connsiteY11" fmla="*/ 6553200 h 6819900"/>
              <a:gd name="connsiteX12" fmla="*/ 6372225 w 7058025"/>
              <a:gd name="connsiteY12" fmla="*/ 6819900 h 6819900"/>
              <a:gd name="connsiteX13" fmla="*/ 6848475 w 7058025"/>
              <a:gd name="connsiteY13" fmla="*/ 6638925 h 6819900"/>
              <a:gd name="connsiteX14" fmla="*/ 7058025 w 7058025"/>
              <a:gd name="connsiteY14" fmla="*/ 5905500 h 6819900"/>
              <a:gd name="connsiteX15" fmla="*/ 5991225 w 7058025"/>
              <a:gd name="connsiteY15" fmla="*/ 5572125 h 6819900"/>
              <a:gd name="connsiteX16" fmla="*/ 5086350 w 7058025"/>
              <a:gd name="connsiteY16" fmla="*/ 4476750 h 6819900"/>
              <a:gd name="connsiteX17" fmla="*/ 4495800 w 7058025"/>
              <a:gd name="connsiteY17" fmla="*/ 4171950 h 6819900"/>
              <a:gd name="connsiteX18" fmla="*/ 4314825 w 7058025"/>
              <a:gd name="connsiteY18" fmla="*/ 3048000 h 6819900"/>
              <a:gd name="connsiteX19" fmla="*/ 1400175 w 7058025"/>
              <a:gd name="connsiteY19" fmla="*/ 2343150 h 6819900"/>
              <a:gd name="connsiteX20" fmla="*/ 1028700 w 7058025"/>
              <a:gd name="connsiteY20" fmla="*/ 1304925 h 6819900"/>
              <a:gd name="connsiteX21" fmla="*/ 1352550 w 7058025"/>
              <a:gd name="connsiteY21" fmla="*/ 876300 h 6819900"/>
              <a:gd name="connsiteX22" fmla="*/ 2638425 w 7058025"/>
              <a:gd name="connsiteY22" fmla="*/ 1276350 h 6819900"/>
              <a:gd name="connsiteX23" fmla="*/ 2990850 w 7058025"/>
              <a:gd name="connsiteY23" fmla="*/ 352425 h 6819900"/>
              <a:gd name="connsiteX24" fmla="*/ 2095500 w 7058025"/>
              <a:gd name="connsiteY24" fmla="*/ 114300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58025" h="6819900">
                <a:moveTo>
                  <a:pt x="2095500" y="114300"/>
                </a:moveTo>
                <a:lnTo>
                  <a:pt x="1104900" y="0"/>
                </a:lnTo>
                <a:lnTo>
                  <a:pt x="0" y="257175"/>
                </a:lnTo>
                <a:lnTo>
                  <a:pt x="219075" y="2466975"/>
                </a:lnTo>
                <a:lnTo>
                  <a:pt x="352425" y="2809875"/>
                </a:lnTo>
                <a:lnTo>
                  <a:pt x="2971800" y="3400425"/>
                </a:lnTo>
                <a:lnTo>
                  <a:pt x="3562350" y="3533775"/>
                </a:lnTo>
                <a:lnTo>
                  <a:pt x="3848100" y="4743450"/>
                </a:lnTo>
                <a:lnTo>
                  <a:pt x="3971925" y="5114925"/>
                </a:lnTo>
                <a:lnTo>
                  <a:pt x="4486275" y="5314950"/>
                </a:lnTo>
                <a:lnTo>
                  <a:pt x="5248275" y="6124575"/>
                </a:lnTo>
                <a:lnTo>
                  <a:pt x="5410200" y="6553200"/>
                </a:lnTo>
                <a:lnTo>
                  <a:pt x="6372225" y="6819900"/>
                </a:lnTo>
                <a:lnTo>
                  <a:pt x="6848475" y="6638925"/>
                </a:lnTo>
                <a:lnTo>
                  <a:pt x="7058025" y="5905500"/>
                </a:lnTo>
                <a:lnTo>
                  <a:pt x="5991225" y="5572125"/>
                </a:lnTo>
                <a:lnTo>
                  <a:pt x="5086350" y="4476750"/>
                </a:lnTo>
                <a:lnTo>
                  <a:pt x="4495800" y="4171950"/>
                </a:lnTo>
                <a:lnTo>
                  <a:pt x="4314825" y="3048000"/>
                </a:lnTo>
                <a:lnTo>
                  <a:pt x="1400175" y="2343150"/>
                </a:lnTo>
                <a:lnTo>
                  <a:pt x="1028700" y="1304925"/>
                </a:lnTo>
                <a:lnTo>
                  <a:pt x="1352550" y="876300"/>
                </a:lnTo>
                <a:lnTo>
                  <a:pt x="2638425" y="1276350"/>
                </a:lnTo>
                <a:lnTo>
                  <a:pt x="2990850" y="352425"/>
                </a:lnTo>
                <a:lnTo>
                  <a:pt x="2095500" y="1143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4239CE6-97BA-10F0-7A58-B31C4189F56D}"/>
              </a:ext>
            </a:extLst>
          </p:cNvPr>
          <p:cNvGrpSpPr/>
          <p:nvPr/>
        </p:nvGrpSpPr>
        <p:grpSpPr>
          <a:xfrm>
            <a:off x="11103259" y="3576480"/>
            <a:ext cx="4323304" cy="1897943"/>
            <a:chOff x="10199972" y="3576479"/>
            <a:chExt cx="4323304" cy="1897943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2ED13AF9-A56A-20B8-12D1-72A5E58F2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972" y="3576479"/>
              <a:ext cx="4323304" cy="104640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 FROM MAINTENANCE GROUP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Bad contact on N line branch terminal,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located on A-wooden pillar</a:t>
              </a:r>
            </a:p>
          </p:txBody>
        </p:sp>
        <p:cxnSp>
          <p:nvCxnSpPr>
            <p:cNvPr id="22" name="Raven puščični povezovalnik 21">
              <a:extLst>
                <a:ext uri="{FF2B5EF4-FFF2-40B4-BE49-F238E27FC236}">
                  <a16:creationId xmlns:a16="http://schemas.microsoft.com/office/drawing/2014/main" id="{6C021D66-3C95-0649-ACCC-02E035134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02144" y="4708162"/>
              <a:ext cx="152400" cy="76626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4A004B5-6D8D-349B-79E2-24BC9F113EA4}"/>
              </a:ext>
            </a:extLst>
          </p:cNvPr>
          <p:cNvGrpSpPr/>
          <p:nvPr/>
        </p:nvGrpSpPr>
        <p:grpSpPr>
          <a:xfrm>
            <a:off x="6550381" y="2134014"/>
            <a:ext cx="8576906" cy="7654705"/>
            <a:chOff x="5647094" y="2134013"/>
            <a:chExt cx="8576906" cy="7654705"/>
          </a:xfrm>
        </p:grpSpPr>
        <p:sp>
          <p:nvSpPr>
            <p:cNvPr id="17" name="Ograda vsebine 4">
              <a:extLst>
                <a:ext uri="{FF2B5EF4-FFF2-40B4-BE49-F238E27FC236}">
                  <a16:creationId xmlns:a16="http://schemas.microsoft.com/office/drawing/2014/main" id="{0550AE2B-BB1D-C653-9E2A-7BADA128E8D3}"/>
                </a:ext>
              </a:extLst>
            </p:cNvPr>
            <p:cNvSpPr txBox="1">
              <a:spLocks/>
            </p:cNvSpPr>
            <p:nvPr/>
          </p:nvSpPr>
          <p:spPr>
            <a:xfrm>
              <a:off x="13101095" y="7289800"/>
              <a:ext cx="1122905" cy="58378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vert="horz" lIns="91440" tIns="90000" rIns="91440" bIns="90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Bad contact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N line</a:t>
              </a:r>
            </a:p>
          </p:txBody>
        </p:sp>
        <p:sp>
          <p:nvSpPr>
            <p:cNvPr id="18" name="Ograda vsebine 4">
              <a:extLst>
                <a:ext uri="{FF2B5EF4-FFF2-40B4-BE49-F238E27FC236}">
                  <a16:creationId xmlns:a16="http://schemas.microsoft.com/office/drawing/2014/main" id="{6EAEB04A-4114-C202-D291-67BD99F7F7DF}"/>
                </a:ext>
              </a:extLst>
            </p:cNvPr>
            <p:cNvSpPr txBox="1">
              <a:spLocks/>
            </p:cNvSpPr>
            <p:nvPr/>
          </p:nvSpPr>
          <p:spPr>
            <a:xfrm>
              <a:off x="9062495" y="2134013"/>
              <a:ext cx="1122905" cy="58378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vert="horz" lIns="91440" tIns="90000" rIns="91440" bIns="90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Bad contact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N line</a:t>
              </a:r>
            </a:p>
          </p:txBody>
        </p:sp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99879517-77C4-632B-5321-2BADBFD41C3F}"/>
                </a:ext>
              </a:extLst>
            </p:cNvPr>
            <p:cNvGrpSpPr/>
            <p:nvPr/>
          </p:nvGrpSpPr>
          <p:grpSpPr>
            <a:xfrm>
              <a:off x="5647094" y="6787602"/>
              <a:ext cx="7339701" cy="3001116"/>
              <a:chOff x="-787400" y="5994985"/>
              <a:chExt cx="7339701" cy="3001116"/>
            </a:xfrm>
          </p:grpSpPr>
          <p:sp>
            <p:nvSpPr>
              <p:cNvPr id="19" name="Ograda vsebine 4">
                <a:extLst>
                  <a:ext uri="{FF2B5EF4-FFF2-40B4-BE49-F238E27FC236}">
                    <a16:creationId xmlns:a16="http://schemas.microsoft.com/office/drawing/2014/main" id="{CA94B607-36E7-68A2-0F15-967A7CC907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3872" y="6070600"/>
                <a:ext cx="1122905" cy="58378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txBody>
              <a:bodyPr vert="horz" lIns="91440" tIns="90000" rIns="91440" bIns="9000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GB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contact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GB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 N line</a:t>
                </a:r>
              </a:p>
            </p:txBody>
          </p:sp>
          <p:pic>
            <p:nvPicPr>
              <p:cNvPr id="26" name="Slika 25">
                <a:extLst>
                  <a:ext uri="{FF2B5EF4-FFF2-40B4-BE49-F238E27FC236}">
                    <a16:creationId xmlns:a16="http://schemas.microsoft.com/office/drawing/2014/main" id="{FD5FC0AB-1439-22EF-DCD1-49B10ACD3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87400" y="6014791"/>
                <a:ext cx="7339701" cy="298131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cxnSp>
            <p:nvCxnSpPr>
              <p:cNvPr id="28" name="Raven povezovalnik 27">
                <a:extLst>
                  <a:ext uri="{FF2B5EF4-FFF2-40B4-BE49-F238E27FC236}">
                    <a16:creationId xmlns:a16="http://schemas.microsoft.com/office/drawing/2014/main" id="{35FFFFFE-07C3-940D-DE6B-0700B7D29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6740" y="6014791"/>
                <a:ext cx="0" cy="2799009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Raven puščični povezovalnik 29">
                <a:extLst>
                  <a:ext uri="{FF2B5EF4-FFF2-40B4-BE49-F238E27FC236}">
                    <a16:creationId xmlns:a16="http://schemas.microsoft.com/office/drawing/2014/main" id="{EBEB6B0C-92DB-D3EB-3012-4C64F6D60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6328" y="6375400"/>
                <a:ext cx="490306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966E1261-9E3A-53F5-08E0-5BA28DEE1C46}"/>
                  </a:ext>
                </a:extLst>
              </p:cNvPr>
              <p:cNvSpPr txBox="1"/>
              <p:nvPr/>
            </p:nvSpPr>
            <p:spPr>
              <a:xfrm>
                <a:off x="1989672" y="6006068"/>
                <a:ext cx="2221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Bad contact on N line</a:t>
                </a:r>
              </a:p>
            </p:txBody>
          </p:sp>
          <p:cxnSp>
            <p:nvCxnSpPr>
              <p:cNvPr id="34" name="Raven puščični povezovalnik 33">
                <a:extLst>
                  <a:ext uri="{FF2B5EF4-FFF2-40B4-BE49-F238E27FC236}">
                    <a16:creationId xmlns:a16="http://schemas.microsoft.com/office/drawing/2014/main" id="{450E5F6F-D723-69BE-2F0E-5E20E25306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6532" y="6362493"/>
                <a:ext cx="1955769" cy="1290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ot"/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03B0A1AD-B42C-C52B-C2D1-B3602512438C}"/>
                  </a:ext>
                </a:extLst>
              </p:cNvPr>
              <p:cNvSpPr txBox="1"/>
              <p:nvPr/>
            </p:nvSpPr>
            <p:spPr>
              <a:xfrm>
                <a:off x="5033704" y="5994985"/>
                <a:ext cx="99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B050"/>
                    </a:solidFill>
                  </a:rPr>
                  <a:t>No error</a:t>
                </a:r>
              </a:p>
            </p:txBody>
          </p:sp>
          <p:sp>
            <p:nvSpPr>
              <p:cNvPr id="38" name="Pravokotnik 37">
                <a:extLst>
                  <a:ext uri="{FF2B5EF4-FFF2-40B4-BE49-F238E27FC236}">
                    <a16:creationId xmlns:a16="http://schemas.microsoft.com/office/drawing/2014/main" id="{545EB1DF-7BF8-5294-5473-F5517DD45B1B}"/>
                  </a:ext>
                </a:extLst>
              </p:cNvPr>
              <p:cNvSpPr/>
              <p:nvPr/>
            </p:nvSpPr>
            <p:spPr>
              <a:xfrm>
                <a:off x="-297194" y="6014791"/>
                <a:ext cx="4892859" cy="27990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Pravokotnik 40">
                <a:extLst>
                  <a:ext uri="{FF2B5EF4-FFF2-40B4-BE49-F238E27FC236}">
                    <a16:creationId xmlns:a16="http://schemas.microsoft.com/office/drawing/2014/main" id="{BAF329C6-55AD-7E88-1BF3-A731B9C64118}"/>
                  </a:ext>
                </a:extLst>
              </p:cNvPr>
              <p:cNvSpPr/>
              <p:nvPr/>
            </p:nvSpPr>
            <p:spPr>
              <a:xfrm>
                <a:off x="4612109" y="6014791"/>
                <a:ext cx="1933196" cy="279900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4" name="Ograda vsebine 4">
              <a:extLst>
                <a:ext uri="{FF2B5EF4-FFF2-40B4-BE49-F238E27FC236}">
                  <a16:creationId xmlns:a16="http://schemas.microsoft.com/office/drawing/2014/main" id="{DC3322D6-4E56-FCA7-6563-598091092549}"/>
                </a:ext>
              </a:extLst>
            </p:cNvPr>
            <p:cNvSpPr txBox="1">
              <a:spLocks/>
            </p:cNvSpPr>
            <p:nvPr/>
          </p:nvSpPr>
          <p:spPr>
            <a:xfrm>
              <a:off x="12034295" y="6020213"/>
              <a:ext cx="1122905" cy="58378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vert="horz" lIns="91440" tIns="90000" rIns="91440" bIns="90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Bad contact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N line</a:t>
              </a:r>
            </a:p>
          </p:txBody>
        </p:sp>
      </p:grpSp>
      <p:pic>
        <p:nvPicPr>
          <p:cNvPr id="1026" name="Slika 2">
            <a:extLst>
              <a:ext uri="{FF2B5EF4-FFF2-40B4-BE49-F238E27FC236}">
                <a16:creationId xmlns:a16="http://schemas.microsoft.com/office/drawing/2014/main" id="{FFB8DD9B-F083-FBE0-9A91-CC8D0715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14" y="1516523"/>
            <a:ext cx="6037571" cy="805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8" name="Skupina 1037">
            <a:extLst>
              <a:ext uri="{FF2B5EF4-FFF2-40B4-BE49-F238E27FC236}">
                <a16:creationId xmlns:a16="http://schemas.microsoft.com/office/drawing/2014/main" id="{3D0D3698-AFBE-BB08-1878-D0160DB35687}"/>
              </a:ext>
            </a:extLst>
          </p:cNvPr>
          <p:cNvGrpSpPr/>
          <p:nvPr/>
        </p:nvGrpSpPr>
        <p:grpSpPr>
          <a:xfrm>
            <a:off x="6597335" y="5874441"/>
            <a:ext cx="7614785" cy="3255764"/>
            <a:chOff x="5583123" y="6461457"/>
            <a:chExt cx="7614785" cy="3255764"/>
          </a:xfrm>
        </p:grpSpPr>
        <p:pic>
          <p:nvPicPr>
            <p:cNvPr id="53" name="Slika 52">
              <a:extLst>
                <a:ext uri="{FF2B5EF4-FFF2-40B4-BE49-F238E27FC236}">
                  <a16:creationId xmlns:a16="http://schemas.microsoft.com/office/drawing/2014/main" id="{F4F7822C-6DD9-8514-9F00-E2B669D0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3123" y="6461457"/>
              <a:ext cx="7614785" cy="32557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5" name="PoljeZBesedilom 54">
              <a:extLst>
                <a:ext uri="{FF2B5EF4-FFF2-40B4-BE49-F238E27FC236}">
                  <a16:creationId xmlns:a16="http://schemas.microsoft.com/office/drawing/2014/main" id="{135FAB77-C1DE-EA15-0C83-8C9B4EEC4A50}"/>
                </a:ext>
              </a:extLst>
            </p:cNvPr>
            <p:cNvSpPr txBox="1"/>
            <p:nvPr/>
          </p:nvSpPr>
          <p:spPr>
            <a:xfrm>
              <a:off x="8568446" y="6806229"/>
              <a:ext cx="2605458" cy="463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l-SI" b="1" dirty="0" err="1">
                  <a:solidFill>
                    <a:srgbClr val="CF0A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Bad</a:t>
              </a:r>
              <a:r>
                <a:rPr lang="sl-SI" b="1" dirty="0">
                  <a:solidFill>
                    <a:srgbClr val="CF0A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b="1" dirty="0" err="1">
                  <a:solidFill>
                    <a:srgbClr val="CF0A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r>
                <a:rPr lang="sl-SI" b="1" dirty="0">
                  <a:solidFill>
                    <a:srgbClr val="CF0A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on N line</a:t>
              </a:r>
              <a:endParaRPr lang="sl-SI" b="1" dirty="0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7" name="Raven puščični povezovalnik 56">
            <a:extLst>
              <a:ext uri="{FF2B5EF4-FFF2-40B4-BE49-F238E27FC236}">
                <a16:creationId xmlns:a16="http://schemas.microsoft.com/office/drawing/2014/main" id="{89D06CBC-9D3E-2002-2F43-D1787223A7C6}"/>
              </a:ext>
            </a:extLst>
          </p:cNvPr>
          <p:cNvCxnSpPr>
            <a:cxnSpLocks/>
          </p:cNvCxnSpPr>
          <p:nvPr/>
        </p:nvCxnSpPr>
        <p:spPr>
          <a:xfrm flipH="1" flipV="1">
            <a:off x="11561905" y="5404912"/>
            <a:ext cx="167384" cy="8345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" name="Slika 60">
            <a:extLst>
              <a:ext uri="{FF2B5EF4-FFF2-40B4-BE49-F238E27FC236}">
                <a16:creationId xmlns:a16="http://schemas.microsoft.com/office/drawing/2014/main" id="{47928852-1D56-AB05-DF5A-CF635AB65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884" y="3863350"/>
            <a:ext cx="10104654" cy="37411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24" name="PoljeZBesedilom 1023">
            <a:extLst>
              <a:ext uri="{FF2B5EF4-FFF2-40B4-BE49-F238E27FC236}">
                <a16:creationId xmlns:a16="http://schemas.microsoft.com/office/drawing/2014/main" id="{592A5F7F-0691-E3DE-4A01-9766F04EE514}"/>
              </a:ext>
            </a:extLst>
          </p:cNvPr>
          <p:cNvSpPr txBox="1"/>
          <p:nvPr/>
        </p:nvSpPr>
        <p:spPr>
          <a:xfrm>
            <a:off x="10992977" y="4934972"/>
            <a:ext cx="3758348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 err="1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sl-SI" b="1" dirty="0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sl-SI" b="1" dirty="0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dirty="0" err="1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sl-SI" b="1" dirty="0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sl-SI" b="1" dirty="0" err="1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b="1" dirty="0">
                <a:solidFill>
                  <a:srgbClr val="CF0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sl-SI" b="1" dirty="0">
              <a:solidFill>
                <a:srgbClr val="CF0A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7" name="Raven puščični povezovalnik 1026">
            <a:extLst>
              <a:ext uri="{FF2B5EF4-FFF2-40B4-BE49-F238E27FC236}">
                <a16:creationId xmlns:a16="http://schemas.microsoft.com/office/drawing/2014/main" id="{50C23927-AE14-576D-61A9-06C8708B9486}"/>
              </a:ext>
            </a:extLst>
          </p:cNvPr>
          <p:cNvCxnSpPr>
            <a:cxnSpLocks/>
          </p:cNvCxnSpPr>
          <p:nvPr/>
        </p:nvCxnSpPr>
        <p:spPr>
          <a:xfrm flipH="1">
            <a:off x="13486909" y="5363453"/>
            <a:ext cx="311295" cy="10743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8" name="Raven puščični povezovalnik 1027">
            <a:extLst>
              <a:ext uri="{FF2B5EF4-FFF2-40B4-BE49-F238E27FC236}">
                <a16:creationId xmlns:a16="http://schemas.microsoft.com/office/drawing/2014/main" id="{227EB685-63E0-0FF3-AE2A-1F664B4D7CEB}"/>
              </a:ext>
            </a:extLst>
          </p:cNvPr>
          <p:cNvCxnSpPr>
            <a:cxnSpLocks/>
          </p:cNvCxnSpPr>
          <p:nvPr/>
        </p:nvCxnSpPr>
        <p:spPr>
          <a:xfrm>
            <a:off x="14485241" y="5398047"/>
            <a:ext cx="300186" cy="194681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B552AF3A-606C-6DFA-08BB-EAF4B5B53120}"/>
              </a:ext>
            </a:extLst>
          </p:cNvPr>
          <p:cNvSpPr txBox="1"/>
          <p:nvPr/>
        </p:nvSpPr>
        <p:spPr>
          <a:xfrm>
            <a:off x="7387214" y="4726217"/>
            <a:ext cx="2013035" cy="4630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 mesto DU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BE461E9-AC0C-D8A9-BCF5-7326BC2FA4A6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A7278F-6A04-83C9-F930-942D8036D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animBg="1"/>
      <p:bldP spid="1024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D3DF-62BC-B067-2ACE-AB8EDC58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8FB4298-A3A0-FC16-FC98-B13A118E45EB}"/>
              </a:ext>
            </a:extLst>
          </p:cNvPr>
          <p:cNvSpPr/>
          <p:nvPr/>
        </p:nvSpPr>
        <p:spPr>
          <a:xfrm>
            <a:off x="6059487" y="-25400"/>
            <a:ext cx="112141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0" y="10160000"/>
                </a:moveTo>
                <a:lnTo>
                  <a:pt x="10160000" y="10160000"/>
                </a:lnTo>
                <a:lnTo>
                  <a:pt x="10160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0B4D532-6E9E-246D-C0A9-D03E067CE1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607607" y="9448801"/>
            <a:ext cx="3738880" cy="276999"/>
          </a:xfrm>
        </p:spPr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5B2E7F-ECE9-FE30-90BF-84567EFE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7" y="2565400"/>
            <a:ext cx="2794658" cy="1170146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36E954AA-8653-C6B5-5D7C-9649A2F44790}"/>
              </a:ext>
            </a:extLst>
          </p:cNvPr>
          <p:cNvSpPr txBox="1"/>
          <p:nvPr/>
        </p:nvSpPr>
        <p:spPr>
          <a:xfrm>
            <a:off x="1182687" y="4089400"/>
            <a:ext cx="42926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4000" b="1" spc="150" dirty="0">
                <a:solidFill>
                  <a:srgbClr val="191919"/>
                </a:solidFill>
                <a:latin typeface="Arial"/>
                <a:cs typeface="Arial"/>
              </a:rPr>
              <a:t>modules providing services and technologies for grid operators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69DF36C-F5B1-04F2-4CAE-39181E4A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54" y="8813801"/>
            <a:ext cx="2511933" cy="1124833"/>
          </a:xfrm>
          <a:prstGeom prst="rect">
            <a:avLst/>
          </a:prstGeom>
        </p:spPr>
      </p:pic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1E3FCD9E-24C5-0356-04F7-37CF5733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7084" y="4470401"/>
            <a:ext cx="10581480" cy="615553"/>
          </a:xfr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sl-SI" sz="2000" dirty="0"/>
              <a:t>1. </a:t>
            </a:r>
            <a:r>
              <a:rPr lang="en-GB" sz="2000" dirty="0"/>
              <a:t>Methodology to ensure interoperability and integration of TSO/DSO available infrastructure into software platforms</a:t>
            </a:r>
            <a:endParaRPr lang="sl-SI" sz="20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085FF1D-8F45-B14D-F1E2-AFF36AF0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199" y="271684"/>
            <a:ext cx="9665289" cy="38301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Označba mesta besedila 10">
            <a:extLst>
              <a:ext uri="{FF2B5EF4-FFF2-40B4-BE49-F238E27FC236}">
                <a16:creationId xmlns:a16="http://schemas.microsoft.com/office/drawing/2014/main" id="{97D9BC3A-F46F-7A55-3B50-97DA3D70858A}"/>
              </a:ext>
            </a:extLst>
          </p:cNvPr>
          <p:cNvSpPr txBox="1">
            <a:spLocks/>
          </p:cNvSpPr>
          <p:nvPr/>
        </p:nvSpPr>
        <p:spPr>
          <a:xfrm>
            <a:off x="12943310" y="8280400"/>
            <a:ext cx="389525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342900" indent="-342900" defTabSz="914400">
              <a:buFont typeface="Wingdings" panose="05000000000000000000" pitchFamily="2" charset="2"/>
              <a:buChar char="Ø"/>
              <a:defRPr sz="2000" b="0" i="0" kern="0">
                <a:solidFill>
                  <a:srgbClr val="191919"/>
                </a:solidFill>
                <a:latin typeface="Arial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Network Planning and Investment deferral from optimal use of flexibility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00802A3-EEB4-94F7-EC3C-AE39C6152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582" y="5842000"/>
            <a:ext cx="6410743" cy="3898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Označba mesta besedila 10">
            <a:extLst>
              <a:ext uri="{FF2B5EF4-FFF2-40B4-BE49-F238E27FC236}">
                <a16:creationId xmlns:a16="http://schemas.microsoft.com/office/drawing/2014/main" id="{E54A4288-50B0-79B0-CACD-535B11EF8975}"/>
              </a:ext>
            </a:extLst>
          </p:cNvPr>
          <p:cNvSpPr txBox="1">
            <a:spLocks/>
          </p:cNvSpPr>
          <p:nvPr/>
        </p:nvSpPr>
        <p:spPr>
          <a:xfrm>
            <a:off x="6257085" y="5232401"/>
            <a:ext cx="103739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914400">
              <a:defRPr sz="2400" b="0" i="0" kern="0">
                <a:solidFill>
                  <a:srgbClr val="191919"/>
                </a:solidFill>
                <a:latin typeface="Arial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2. </a:t>
            </a:r>
            <a:r>
              <a:rPr lang="en-GB" sz="2000" dirty="0"/>
              <a:t>Upgrading topology identification and state estimation </a:t>
            </a:r>
          </a:p>
        </p:txBody>
      </p:sp>
      <p:sp>
        <p:nvSpPr>
          <p:cNvPr id="18" name="Označba mesta besedila 10">
            <a:extLst>
              <a:ext uri="{FF2B5EF4-FFF2-40B4-BE49-F238E27FC236}">
                <a16:creationId xmlns:a16="http://schemas.microsoft.com/office/drawing/2014/main" id="{590DF3FC-2AA2-8224-9CFD-194584C4946B}"/>
              </a:ext>
            </a:extLst>
          </p:cNvPr>
          <p:cNvSpPr txBox="1">
            <a:spLocks/>
          </p:cNvSpPr>
          <p:nvPr/>
        </p:nvSpPr>
        <p:spPr>
          <a:xfrm>
            <a:off x="12952365" y="6070601"/>
            <a:ext cx="3886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GB" sz="2000" kern="0" dirty="0"/>
              <a:t>Low-cost Real-Time thermal rating</a:t>
            </a:r>
            <a:endParaRPr lang="sl-SI" sz="2000" kern="0" dirty="0"/>
          </a:p>
        </p:txBody>
      </p:sp>
      <p:sp>
        <p:nvSpPr>
          <p:cNvPr id="19" name="Označba mesta besedila 10">
            <a:extLst>
              <a:ext uri="{FF2B5EF4-FFF2-40B4-BE49-F238E27FC236}">
                <a16:creationId xmlns:a16="http://schemas.microsoft.com/office/drawing/2014/main" id="{EB9786B5-7AD6-4227-0BDD-E7195AABE0CD}"/>
              </a:ext>
            </a:extLst>
          </p:cNvPr>
          <p:cNvSpPr txBox="1">
            <a:spLocks/>
          </p:cNvSpPr>
          <p:nvPr/>
        </p:nvSpPr>
        <p:spPr>
          <a:xfrm>
            <a:off x="12952365" y="7058224"/>
            <a:ext cx="3886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sl-SI" sz="2000" kern="0" dirty="0" err="1"/>
              <a:t>Advanced</a:t>
            </a:r>
            <a:r>
              <a:rPr lang="sl-SI" sz="2000" kern="0" dirty="0"/>
              <a:t> </a:t>
            </a:r>
            <a:r>
              <a:rPr lang="sl-SI" sz="2000" kern="0" dirty="0" err="1"/>
              <a:t>Asset</a:t>
            </a:r>
            <a:r>
              <a:rPr lang="sl-SI" sz="2000" kern="0" dirty="0"/>
              <a:t> Management</a:t>
            </a:r>
          </a:p>
        </p:txBody>
      </p:sp>
      <p:sp>
        <p:nvSpPr>
          <p:cNvPr id="22" name="Označba mesta besedila 10">
            <a:extLst>
              <a:ext uri="{FF2B5EF4-FFF2-40B4-BE49-F238E27FC236}">
                <a16:creationId xmlns:a16="http://schemas.microsoft.com/office/drawing/2014/main" id="{06B84E98-ECA5-E10F-E9BF-D88151662E13}"/>
              </a:ext>
            </a:extLst>
          </p:cNvPr>
          <p:cNvSpPr txBox="1">
            <a:spLocks/>
          </p:cNvSpPr>
          <p:nvPr/>
        </p:nvSpPr>
        <p:spPr>
          <a:xfrm>
            <a:off x="13375479" y="7591625"/>
            <a:ext cx="29437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91919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l-SI" sz="2000" kern="0" dirty="0">
                <a:solidFill>
                  <a:srgbClr val="C00000"/>
                </a:solidFill>
              </a:rPr>
              <a:t>Long-Term &amp; Short-Term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6DD65BA-4FF4-CC94-2950-3AF1A7F945DD}"/>
              </a:ext>
            </a:extLst>
          </p:cNvPr>
          <p:cNvSpPr/>
          <p:nvPr/>
        </p:nvSpPr>
        <p:spPr>
          <a:xfrm>
            <a:off x="801687" y="548782"/>
            <a:ext cx="639445" cy="967740"/>
          </a:xfrm>
          <a:custGeom>
            <a:avLst/>
            <a:gdLst/>
            <a:ahLst/>
            <a:cxnLst/>
            <a:rect l="l" t="t" r="r" b="b"/>
            <a:pathLst>
              <a:path w="639444" h="967740">
                <a:moveTo>
                  <a:pt x="287279" y="83769"/>
                </a:moveTo>
                <a:lnTo>
                  <a:pt x="266153" y="83769"/>
                </a:lnTo>
                <a:lnTo>
                  <a:pt x="22275" y="393217"/>
                </a:lnTo>
                <a:lnTo>
                  <a:pt x="221437" y="481114"/>
                </a:lnTo>
                <a:lnTo>
                  <a:pt x="249072" y="967168"/>
                </a:lnTo>
                <a:lnTo>
                  <a:pt x="267233" y="501319"/>
                </a:lnTo>
                <a:lnTo>
                  <a:pt x="367134" y="501319"/>
                </a:lnTo>
                <a:lnTo>
                  <a:pt x="269316" y="447929"/>
                </a:lnTo>
                <a:lnTo>
                  <a:pt x="270409" y="419874"/>
                </a:lnTo>
                <a:lnTo>
                  <a:pt x="217957" y="419874"/>
                </a:lnTo>
                <a:lnTo>
                  <a:pt x="103149" y="357212"/>
                </a:lnTo>
                <a:lnTo>
                  <a:pt x="287279" y="83769"/>
                </a:lnTo>
                <a:close/>
              </a:path>
              <a:path w="639444" h="967740">
                <a:moveTo>
                  <a:pt x="367134" y="501319"/>
                </a:moveTo>
                <a:lnTo>
                  <a:pt x="267233" y="501319"/>
                </a:lnTo>
                <a:lnTo>
                  <a:pt x="639025" y="665403"/>
                </a:lnTo>
                <a:lnTo>
                  <a:pt x="568478" y="595134"/>
                </a:lnTo>
                <a:lnTo>
                  <a:pt x="539013" y="595134"/>
                </a:lnTo>
                <a:lnTo>
                  <a:pt x="367134" y="501319"/>
                </a:lnTo>
                <a:close/>
              </a:path>
              <a:path w="639444" h="967740">
                <a:moveTo>
                  <a:pt x="337902" y="365467"/>
                </a:moveTo>
                <a:lnTo>
                  <a:pt x="272529" y="365467"/>
                </a:lnTo>
                <a:lnTo>
                  <a:pt x="539013" y="595134"/>
                </a:lnTo>
                <a:lnTo>
                  <a:pt x="568478" y="595134"/>
                </a:lnTo>
                <a:lnTo>
                  <a:pt x="337902" y="365467"/>
                </a:lnTo>
                <a:close/>
              </a:path>
              <a:path w="639444" h="967740">
                <a:moveTo>
                  <a:pt x="207467" y="235546"/>
                </a:moveTo>
                <a:lnTo>
                  <a:pt x="217957" y="419874"/>
                </a:lnTo>
                <a:lnTo>
                  <a:pt x="270409" y="419874"/>
                </a:lnTo>
                <a:lnTo>
                  <a:pt x="272529" y="365467"/>
                </a:lnTo>
                <a:lnTo>
                  <a:pt x="337902" y="365467"/>
                </a:lnTo>
                <a:lnTo>
                  <a:pt x="207467" y="235546"/>
                </a:lnTo>
                <a:close/>
              </a:path>
              <a:path w="639444" h="967740">
                <a:moveTo>
                  <a:pt x="343687" y="0"/>
                </a:moveTo>
                <a:lnTo>
                  <a:pt x="0" y="229920"/>
                </a:lnTo>
                <a:lnTo>
                  <a:pt x="266153" y="83769"/>
                </a:lnTo>
                <a:lnTo>
                  <a:pt x="287279" y="83769"/>
                </a:lnTo>
                <a:lnTo>
                  <a:pt x="343687" y="0"/>
                </a:lnTo>
                <a:close/>
              </a:path>
            </a:pathLst>
          </a:custGeom>
          <a:solidFill>
            <a:srgbClr val="CF0A2C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50519D4-EACE-AAC2-1DD6-F08E45DB0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7" y="674036"/>
            <a:ext cx="2605459" cy="7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7" grpId="0"/>
      <p:bldP spid="18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1EA3687D28B749A52B4E150735798D" ma:contentTypeVersion="4" ma:contentTypeDescription="Ustvari nov dokument." ma:contentTypeScope="" ma:versionID="3372a3e54d511b489dcf24a8bbb76daa">
  <xsd:schema xmlns:xsd="http://www.w3.org/2001/XMLSchema" xmlns:xs="http://www.w3.org/2001/XMLSchema" xmlns:p="http://schemas.microsoft.com/office/2006/metadata/properties" xmlns:ns2="f7345513-cf5f-4fbb-bc0c-487f3bb1e186" targetNamespace="http://schemas.microsoft.com/office/2006/metadata/properties" ma:root="true" ma:fieldsID="362725a5bd0b8e055445849f78ca3222" ns2:_="">
    <xsd:import namespace="f7345513-cf5f-4fbb-bc0c-487f3bb1e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45513-cf5f-4fbb-bc0c-487f3bb1e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CB710-92A9-4D71-A8A2-0DA847436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45513-cf5f-4fbb-bc0c-487f3bb1e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B1CE65-A030-44BA-9370-98AA5027E9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2340EB-59D0-409A-8F4E-74A36B1B9B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690</Words>
  <Application>Microsoft Office PowerPoint</Application>
  <PresentationFormat>Po meri</PresentationFormat>
  <Paragraphs>154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Wingdings</vt:lpstr>
      <vt:lpstr>Office Theme</vt:lpstr>
      <vt:lpstr>AI-Based Anomaly Detection for Enhanced Performance in Low-Voltage Distribution Networks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IT/OT Skupaj varna in  razpoložljiva</dc:title>
  <dc:creator>Neža Sluga</dc:creator>
  <cp:lastModifiedBy>Klemen Nagode</cp:lastModifiedBy>
  <cp:revision>285</cp:revision>
  <dcterms:created xsi:type="dcterms:W3CDTF">2019-01-23T16:11:00Z</dcterms:created>
  <dcterms:modified xsi:type="dcterms:W3CDTF">2025-11-14T13:15:51Z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2019-01-23T00:00:00Z</vt:filetime>
  </property>
  <property fmtid="{D5CDD505-2E9C-101B-9397-08002B2CF9AE}" pid="5" name="ContentTypeId">
    <vt:lpwstr>0x010100611EA3687D28B749A52B4E150735798D</vt:lpwstr>
  </property>
</Properties>
</file>